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281E0-59E4-4A3A-8D0D-8E83DFB234D3}" type="datetimeFigureOut">
              <a:rPr lang="it-IT" smtClean="0"/>
              <a:t>09/07/2025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13399-128C-4435-9DCA-59BC231710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75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13399-128C-4435-9DCA-59BC231710A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16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252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7A73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252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A73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252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94816" y="1898904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192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252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6056" y="163829"/>
            <a:ext cx="11079886" cy="1282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25217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7313" y="3087446"/>
            <a:ext cx="7769859" cy="277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7A736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sansalvoappalti.it/" TargetMode="External"/><Relationship Id="rId5" Type="http://schemas.openxmlformats.org/officeDocument/2006/relationships/hyperlink" Target="mailto:sansalvoappalti@pec.it" TargetMode="External"/><Relationship Id="rId4" Type="http://schemas.openxmlformats.org/officeDocument/2006/relationships/hyperlink" Target="mailto:info@sansalvoappalti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9814" y="2493975"/>
            <a:ext cx="5587365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6000" spc="515" dirty="0">
                <a:solidFill>
                  <a:srgbClr val="948546"/>
                </a:solidFill>
                <a:latin typeface="Cambria"/>
                <a:cs typeface="Cambria"/>
              </a:rPr>
              <a:t>SAN</a:t>
            </a:r>
            <a:r>
              <a:rPr sz="6000" spc="50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6000" spc="565" dirty="0">
                <a:solidFill>
                  <a:srgbClr val="948546"/>
                </a:solidFill>
                <a:latin typeface="Cambria"/>
                <a:cs typeface="Cambria"/>
              </a:rPr>
              <a:t>SALVO </a:t>
            </a:r>
            <a:r>
              <a:rPr sz="6000" spc="220" dirty="0">
                <a:solidFill>
                  <a:srgbClr val="948546"/>
                </a:solidFill>
                <a:latin typeface="Cambria"/>
                <a:cs typeface="Cambria"/>
              </a:rPr>
              <a:t>APPALTI</a:t>
            </a:r>
            <a:r>
              <a:rPr sz="6000" spc="52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6000" spc="560" dirty="0">
                <a:solidFill>
                  <a:srgbClr val="948546"/>
                </a:solidFill>
                <a:latin typeface="Cambria"/>
                <a:cs typeface="Cambria"/>
              </a:rPr>
              <a:t>S.P.A.</a:t>
            </a:r>
            <a:endParaRPr sz="6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7863" y="4797932"/>
            <a:ext cx="2834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2420" algn="l"/>
              </a:tabLst>
            </a:pPr>
            <a:r>
              <a:rPr sz="2400" spc="80" dirty="0">
                <a:solidFill>
                  <a:srgbClr val="423A2C"/>
                </a:solidFill>
                <a:latin typeface="Franklin Gothic Medium"/>
                <a:cs typeface="Franklin Gothic Medium"/>
              </a:rPr>
              <a:t>COMPANY</a:t>
            </a:r>
            <a:r>
              <a:rPr sz="2400" dirty="0">
                <a:solidFill>
                  <a:srgbClr val="423A2C"/>
                </a:solidFill>
                <a:latin typeface="Franklin Gothic Medium"/>
                <a:cs typeface="Franklin Gothic Medium"/>
              </a:rPr>
              <a:t>	</a:t>
            </a:r>
            <a:r>
              <a:rPr sz="2400" spc="105" dirty="0">
                <a:solidFill>
                  <a:srgbClr val="423A2C"/>
                </a:solidFill>
                <a:latin typeface="Franklin Gothic Medium"/>
                <a:cs typeface="Franklin Gothic Medium"/>
              </a:rPr>
              <a:t>PROFILE</a:t>
            </a:r>
            <a:endParaRPr sz="24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36008" cy="68579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428488" y="4498847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133" y="0"/>
                </a:lnTo>
              </a:path>
            </a:pathLst>
          </a:custGeom>
          <a:ln w="12192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82285" y="424433"/>
            <a:ext cx="6553200" cy="4610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9060" marR="47625" algn="just">
              <a:lnSpc>
                <a:spcPct val="100000"/>
              </a:lnSpc>
              <a:spcBef>
                <a:spcPts val="105"/>
              </a:spcBef>
            </a:pPr>
            <a:r>
              <a:rPr sz="1600" spc="55" dirty="0">
                <a:solidFill>
                  <a:srgbClr val="635843"/>
                </a:solidFill>
                <a:latin typeface="Cambria"/>
                <a:cs typeface="Cambria"/>
              </a:rPr>
              <a:t>Offrire</a:t>
            </a:r>
            <a:r>
              <a:rPr sz="1600" spc="40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sempre</a:t>
            </a:r>
            <a:r>
              <a:rPr sz="1600" spc="39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635843"/>
                </a:solidFill>
                <a:latin typeface="Cambria"/>
                <a:cs typeface="Cambria"/>
              </a:rPr>
              <a:t>soluzioni</a:t>
            </a:r>
            <a:r>
              <a:rPr sz="1600" spc="38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110" dirty="0">
                <a:solidFill>
                  <a:srgbClr val="635843"/>
                </a:solidFill>
                <a:latin typeface="Cambria"/>
                <a:cs typeface="Cambria"/>
              </a:rPr>
              <a:t>nuove,</a:t>
            </a:r>
            <a:r>
              <a:rPr sz="1600" spc="37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635843"/>
                </a:solidFill>
                <a:latin typeface="Cambria"/>
                <a:cs typeface="Cambria"/>
              </a:rPr>
              <a:t>originali,</a:t>
            </a:r>
            <a:r>
              <a:rPr sz="1600" spc="36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125" dirty="0">
                <a:solidFill>
                  <a:srgbClr val="635843"/>
                </a:solidFill>
                <a:latin typeface="Cambria"/>
                <a:cs typeface="Cambria"/>
              </a:rPr>
              <a:t>uniche</a:t>
            </a:r>
            <a:r>
              <a:rPr sz="1600" spc="37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1600" spc="40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1600" spc="37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635843"/>
                </a:solidFill>
                <a:latin typeface="Cambria"/>
                <a:cs typeface="Cambria"/>
              </a:rPr>
              <a:t>altissimo </a:t>
            </a:r>
            <a:r>
              <a:rPr sz="1600" spc="50" dirty="0">
                <a:solidFill>
                  <a:srgbClr val="635843"/>
                </a:solidFill>
                <a:latin typeface="Cambria"/>
                <a:cs typeface="Cambria"/>
              </a:rPr>
              <a:t>pregio</a:t>
            </a:r>
            <a:r>
              <a:rPr sz="1600" spc="28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60" dirty="0">
                <a:solidFill>
                  <a:srgbClr val="635843"/>
                </a:solidFill>
                <a:latin typeface="Cambria"/>
                <a:cs typeface="Cambria"/>
              </a:rPr>
              <a:t>è</a:t>
            </a:r>
            <a:r>
              <a:rPr sz="1600" spc="29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125" dirty="0">
                <a:solidFill>
                  <a:srgbClr val="635843"/>
                </a:solidFill>
                <a:latin typeface="Cambria"/>
                <a:cs typeface="Cambria"/>
              </a:rPr>
              <a:t>da</a:t>
            </a:r>
            <a:r>
              <a:rPr sz="1600" spc="28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sempre</a:t>
            </a:r>
            <a:r>
              <a:rPr sz="1600" spc="29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la</a:t>
            </a:r>
            <a:r>
              <a:rPr sz="1600" spc="28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80" dirty="0">
                <a:solidFill>
                  <a:srgbClr val="635843"/>
                </a:solidFill>
                <a:latin typeface="Cambria"/>
                <a:cs typeface="Cambria"/>
              </a:rPr>
              <a:t>caratteristica</a:t>
            </a:r>
            <a:r>
              <a:rPr sz="1600" spc="28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vincente</a:t>
            </a:r>
            <a:r>
              <a:rPr sz="1600" spc="29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70" dirty="0">
                <a:solidFill>
                  <a:srgbClr val="635843"/>
                </a:solidFill>
                <a:latin typeface="Cambria"/>
                <a:cs typeface="Cambria"/>
              </a:rPr>
              <a:t>della</a:t>
            </a:r>
            <a:r>
              <a:rPr sz="1600" spc="27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nostra </a:t>
            </a:r>
            <a:r>
              <a:rPr sz="1600" spc="95" dirty="0">
                <a:solidFill>
                  <a:srgbClr val="635843"/>
                </a:solidFill>
                <a:latin typeface="Cambria"/>
                <a:cs typeface="Cambria"/>
              </a:rPr>
              <a:t>Azienda.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Cambria"/>
              <a:cs typeface="Cambria"/>
            </a:endParaRPr>
          </a:p>
          <a:p>
            <a:pPr marL="99060" marR="45720" algn="just">
              <a:lnSpc>
                <a:spcPct val="100000"/>
              </a:lnSpc>
            </a:pPr>
            <a:r>
              <a:rPr sz="1600" spc="65" dirty="0">
                <a:solidFill>
                  <a:srgbClr val="635843"/>
                </a:solidFill>
                <a:latin typeface="Cambria"/>
                <a:cs typeface="Cambria"/>
              </a:rPr>
              <a:t>Lo</a:t>
            </a:r>
            <a:r>
              <a:rPr sz="1600" spc="17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75" dirty="0">
                <a:solidFill>
                  <a:srgbClr val="635843"/>
                </a:solidFill>
                <a:latin typeface="Cambria"/>
                <a:cs typeface="Cambria"/>
              </a:rPr>
              <a:t>sviluppo</a:t>
            </a:r>
            <a:r>
              <a:rPr sz="1600" spc="18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50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1600" spc="18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75" dirty="0">
                <a:solidFill>
                  <a:srgbClr val="635843"/>
                </a:solidFill>
                <a:latin typeface="Cambria"/>
                <a:cs typeface="Cambria"/>
              </a:rPr>
              <a:t>la</a:t>
            </a:r>
            <a:r>
              <a:rPr sz="1600" spc="17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60" dirty="0">
                <a:solidFill>
                  <a:srgbClr val="635843"/>
                </a:solidFill>
                <a:latin typeface="Cambria"/>
                <a:cs typeface="Cambria"/>
              </a:rPr>
              <a:t>validazione</a:t>
            </a:r>
            <a:r>
              <a:rPr sz="1600" spc="18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55" dirty="0">
                <a:solidFill>
                  <a:srgbClr val="635843"/>
                </a:solidFill>
                <a:latin typeface="Cambria"/>
                <a:cs typeface="Cambria"/>
              </a:rPr>
              <a:t>delle</a:t>
            </a:r>
            <a:r>
              <a:rPr sz="1600" spc="18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70" dirty="0">
                <a:solidFill>
                  <a:srgbClr val="635843"/>
                </a:solidFill>
                <a:latin typeface="Cambria"/>
                <a:cs typeface="Cambria"/>
              </a:rPr>
              <a:t>innovazioni</a:t>
            </a:r>
            <a:r>
              <a:rPr sz="1600" spc="17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95" dirty="0">
                <a:solidFill>
                  <a:srgbClr val="635843"/>
                </a:solidFill>
                <a:latin typeface="Cambria"/>
                <a:cs typeface="Cambria"/>
              </a:rPr>
              <a:t>sono</a:t>
            </a:r>
            <a:r>
              <a:rPr sz="1600" spc="16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60" dirty="0">
                <a:solidFill>
                  <a:srgbClr val="635843"/>
                </a:solidFill>
                <a:latin typeface="Cambria"/>
                <a:cs typeface="Cambria"/>
              </a:rPr>
              <a:t>possibili </a:t>
            </a:r>
            <a:r>
              <a:rPr sz="1600" spc="55" dirty="0">
                <a:solidFill>
                  <a:srgbClr val="635843"/>
                </a:solidFill>
                <a:latin typeface="Cambria"/>
                <a:cs typeface="Cambria"/>
              </a:rPr>
              <a:t>grazie</a:t>
            </a:r>
            <a:r>
              <a:rPr sz="1600" spc="38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635843"/>
                </a:solidFill>
                <a:latin typeface="Cambria"/>
                <a:cs typeface="Cambria"/>
              </a:rPr>
              <a:t>all’applicazione</a:t>
            </a:r>
            <a:r>
              <a:rPr sz="1600" spc="39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1600" spc="36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190" dirty="0">
                <a:solidFill>
                  <a:srgbClr val="635843"/>
                </a:solidFill>
                <a:latin typeface="Cambria"/>
                <a:cs typeface="Cambria"/>
              </a:rPr>
              <a:t>un</a:t>
            </a:r>
            <a:r>
              <a:rPr sz="1600" spc="35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635843"/>
                </a:solidFill>
                <a:latin typeface="Cambria"/>
                <a:cs typeface="Cambria"/>
              </a:rPr>
              <a:t>Modello</a:t>
            </a:r>
            <a:r>
              <a:rPr sz="1600" spc="35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1600" spc="33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105" dirty="0">
                <a:solidFill>
                  <a:srgbClr val="635843"/>
                </a:solidFill>
                <a:latin typeface="Cambria"/>
                <a:cs typeface="Cambria"/>
              </a:rPr>
              <a:t>Governance</a:t>
            </a:r>
            <a:r>
              <a:rPr sz="1600" spc="37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635843"/>
                </a:solidFill>
                <a:latin typeface="Cambria"/>
                <a:cs typeface="Cambria"/>
              </a:rPr>
              <a:t>Multilivello </a:t>
            </a:r>
            <a:r>
              <a:rPr sz="1600" spc="60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1600" spc="17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140" dirty="0">
                <a:solidFill>
                  <a:srgbClr val="635843"/>
                </a:solidFill>
                <a:latin typeface="Cambria"/>
                <a:cs typeface="Cambria"/>
              </a:rPr>
              <a:t>a</a:t>
            </a:r>
            <a:r>
              <a:rPr sz="1600" spc="18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185" dirty="0">
                <a:solidFill>
                  <a:srgbClr val="635843"/>
                </a:solidFill>
                <a:latin typeface="Cambria"/>
                <a:cs typeface="Cambria"/>
              </a:rPr>
              <a:t>un</a:t>
            </a:r>
            <a:r>
              <a:rPr sz="1600" spc="16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Processo</a:t>
            </a:r>
            <a:r>
              <a:rPr sz="1600" spc="17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70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1600" spc="16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Analisi</a:t>
            </a:r>
            <a:r>
              <a:rPr sz="1600" spc="17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95" dirty="0">
                <a:solidFill>
                  <a:srgbClr val="635843"/>
                </a:solidFill>
                <a:latin typeface="Cambria"/>
                <a:cs typeface="Cambria"/>
              </a:rPr>
              <a:t>Partecipata.</a:t>
            </a:r>
            <a:r>
              <a:rPr sz="1600" spc="16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135" dirty="0">
                <a:solidFill>
                  <a:srgbClr val="635843"/>
                </a:solidFill>
                <a:latin typeface="Cambria"/>
                <a:cs typeface="Cambria"/>
              </a:rPr>
              <a:t>Queste,</a:t>
            </a:r>
            <a:r>
              <a:rPr sz="1600" spc="17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mettono</a:t>
            </a:r>
            <a:r>
              <a:rPr sz="1600" spc="17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70" dirty="0">
                <a:solidFill>
                  <a:srgbClr val="635843"/>
                </a:solidFill>
                <a:latin typeface="Cambria"/>
                <a:cs typeface="Cambria"/>
              </a:rPr>
              <a:t>in </a:t>
            </a:r>
            <a:r>
              <a:rPr sz="1600" spc="75" dirty="0">
                <a:solidFill>
                  <a:srgbClr val="635843"/>
                </a:solidFill>
                <a:latin typeface="Cambria"/>
                <a:cs typeface="Cambria"/>
              </a:rPr>
              <a:t>confronto</a:t>
            </a:r>
            <a:r>
              <a:rPr sz="1600" spc="33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50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1600" spc="34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95" dirty="0">
                <a:solidFill>
                  <a:srgbClr val="635843"/>
                </a:solidFill>
                <a:latin typeface="Cambria"/>
                <a:cs typeface="Cambria"/>
              </a:rPr>
              <a:t>in</a:t>
            </a:r>
            <a:r>
              <a:rPr sz="1600" spc="32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75" dirty="0">
                <a:solidFill>
                  <a:srgbClr val="635843"/>
                </a:solidFill>
                <a:latin typeface="Cambria"/>
                <a:cs typeface="Cambria"/>
              </a:rPr>
              <a:t>condivisione</a:t>
            </a:r>
            <a:r>
              <a:rPr sz="1600" spc="33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dirty="0">
                <a:solidFill>
                  <a:srgbClr val="635843"/>
                </a:solidFill>
                <a:latin typeface="Cambria"/>
                <a:cs typeface="Cambria"/>
              </a:rPr>
              <a:t>le</a:t>
            </a:r>
            <a:r>
              <a:rPr sz="1600" spc="34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80" dirty="0">
                <a:solidFill>
                  <a:srgbClr val="635843"/>
                </a:solidFill>
                <a:latin typeface="Cambria"/>
                <a:cs typeface="Cambria"/>
              </a:rPr>
              <a:t>idee,</a:t>
            </a:r>
            <a:r>
              <a:rPr sz="1600" spc="32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dirty="0">
                <a:solidFill>
                  <a:srgbClr val="635843"/>
                </a:solidFill>
                <a:latin typeface="Cambria"/>
                <a:cs typeface="Cambria"/>
              </a:rPr>
              <a:t>i</a:t>
            </a:r>
            <a:r>
              <a:rPr sz="1600" spc="31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65" dirty="0">
                <a:solidFill>
                  <a:srgbClr val="635843"/>
                </a:solidFill>
                <a:latin typeface="Cambria"/>
                <a:cs typeface="Cambria"/>
              </a:rPr>
              <a:t>pareri</a:t>
            </a:r>
            <a:r>
              <a:rPr sz="1600" spc="33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tecnici</a:t>
            </a:r>
            <a:r>
              <a:rPr sz="1600" spc="31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50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1600" spc="33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-35" dirty="0">
                <a:solidFill>
                  <a:srgbClr val="635843"/>
                </a:solidFill>
                <a:latin typeface="Cambria"/>
                <a:cs typeface="Cambria"/>
              </a:rPr>
              <a:t>le </a:t>
            </a:r>
            <a:r>
              <a:rPr sz="1600" spc="75" dirty="0">
                <a:solidFill>
                  <a:srgbClr val="635843"/>
                </a:solidFill>
                <a:latin typeface="Cambria"/>
                <a:cs typeface="Cambria"/>
              </a:rPr>
              <a:t>considerazioni</a:t>
            </a:r>
            <a:r>
              <a:rPr sz="1600" spc="19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135" dirty="0">
                <a:solidFill>
                  <a:srgbClr val="635843"/>
                </a:solidFill>
                <a:latin typeface="Cambria"/>
                <a:cs typeface="Cambria"/>
              </a:rPr>
              <a:t>anche</a:t>
            </a:r>
            <a:r>
              <a:rPr sz="1600" spc="20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90" dirty="0">
                <a:solidFill>
                  <a:srgbClr val="635843"/>
                </a:solidFill>
                <a:latin typeface="Cambria"/>
                <a:cs typeface="Cambria"/>
              </a:rPr>
              <a:t>critiche,</a:t>
            </a:r>
            <a:r>
              <a:rPr sz="1600" spc="17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100" dirty="0">
                <a:solidFill>
                  <a:srgbClr val="635843"/>
                </a:solidFill>
                <a:latin typeface="Cambria"/>
                <a:cs typeface="Cambria"/>
              </a:rPr>
              <a:t>sia</a:t>
            </a:r>
            <a:r>
              <a:rPr sz="1600" spc="19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70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1600" spc="18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tutte</a:t>
            </a:r>
            <a:r>
              <a:rPr sz="1600" spc="21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dirty="0">
                <a:solidFill>
                  <a:srgbClr val="635843"/>
                </a:solidFill>
                <a:latin typeface="Cambria"/>
                <a:cs typeface="Cambria"/>
              </a:rPr>
              <a:t>le</a:t>
            </a:r>
            <a:r>
              <a:rPr sz="1600" spc="20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60" dirty="0">
                <a:solidFill>
                  <a:srgbClr val="635843"/>
                </a:solidFill>
                <a:latin typeface="Cambria"/>
                <a:cs typeface="Cambria"/>
              </a:rPr>
              <a:t>risorse</a:t>
            </a:r>
            <a:r>
              <a:rPr sz="1600" spc="204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120" dirty="0">
                <a:solidFill>
                  <a:srgbClr val="635843"/>
                </a:solidFill>
                <a:latin typeface="Cambria"/>
                <a:cs typeface="Cambria"/>
              </a:rPr>
              <a:t>umane </a:t>
            </a:r>
            <a:r>
              <a:rPr sz="1600" spc="90" dirty="0">
                <a:solidFill>
                  <a:srgbClr val="635843"/>
                </a:solidFill>
                <a:latin typeface="Cambria"/>
                <a:cs typeface="Cambria"/>
              </a:rPr>
              <a:t>aziendali,</a:t>
            </a:r>
            <a:r>
              <a:rPr sz="1600" spc="13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140" dirty="0">
                <a:solidFill>
                  <a:srgbClr val="635843"/>
                </a:solidFill>
                <a:latin typeface="Cambria"/>
                <a:cs typeface="Cambria"/>
              </a:rPr>
              <a:t>ma</a:t>
            </a:r>
            <a:r>
              <a:rPr sz="1600" spc="14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125" dirty="0">
                <a:solidFill>
                  <a:srgbClr val="635843"/>
                </a:solidFill>
                <a:latin typeface="Cambria"/>
                <a:cs typeface="Cambria"/>
              </a:rPr>
              <a:t>anche</a:t>
            </a:r>
            <a:r>
              <a:rPr sz="1600" spc="16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70" dirty="0">
                <a:solidFill>
                  <a:srgbClr val="635843"/>
                </a:solidFill>
                <a:latin typeface="Cambria"/>
                <a:cs typeface="Cambria"/>
              </a:rPr>
              <a:t>dei</a:t>
            </a:r>
            <a:r>
              <a:rPr sz="1600" spc="14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75" dirty="0">
                <a:solidFill>
                  <a:srgbClr val="635843"/>
                </a:solidFill>
                <a:latin typeface="Cambria"/>
                <a:cs typeface="Cambria"/>
              </a:rPr>
              <a:t>nostri</a:t>
            </a:r>
            <a:r>
              <a:rPr sz="1600" spc="14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clienti,</a:t>
            </a:r>
            <a:r>
              <a:rPr sz="1600" spc="13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60" dirty="0">
                <a:solidFill>
                  <a:srgbClr val="635843"/>
                </a:solidFill>
                <a:latin typeface="Cambria"/>
                <a:cs typeface="Cambria"/>
              </a:rPr>
              <a:t>fornitori,</a:t>
            </a:r>
            <a:r>
              <a:rPr sz="1600" spc="14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55" dirty="0">
                <a:solidFill>
                  <a:srgbClr val="635843"/>
                </a:solidFill>
                <a:latin typeface="Cambria"/>
                <a:cs typeface="Cambria"/>
              </a:rPr>
              <a:t>collaboratori </a:t>
            </a:r>
            <a:r>
              <a:rPr sz="1600" spc="80" dirty="0">
                <a:solidFill>
                  <a:srgbClr val="635843"/>
                </a:solidFill>
                <a:latin typeface="Cambria"/>
                <a:cs typeface="Cambria"/>
              </a:rPr>
              <a:t>esterni</a:t>
            </a:r>
            <a:r>
              <a:rPr sz="1600" spc="14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1600" spc="18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635843"/>
                </a:solidFill>
                <a:latin typeface="Cambria"/>
                <a:cs typeface="Cambria"/>
              </a:rPr>
              <a:t>ricercatori</a:t>
            </a:r>
            <a:r>
              <a:rPr sz="1600" spc="15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635843"/>
                </a:solidFill>
                <a:latin typeface="Cambria"/>
                <a:cs typeface="Cambria"/>
              </a:rPr>
              <a:t>esperti.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Cambria"/>
              <a:cs typeface="Cambria"/>
            </a:endParaRPr>
          </a:p>
          <a:p>
            <a:pPr marL="99060" marR="45720" algn="just">
              <a:lnSpc>
                <a:spcPct val="100000"/>
              </a:lnSpc>
            </a:pPr>
            <a:r>
              <a:rPr sz="1600" spc="95" dirty="0">
                <a:solidFill>
                  <a:srgbClr val="635843"/>
                </a:solidFill>
                <a:latin typeface="Cambria"/>
                <a:cs typeface="Cambria"/>
              </a:rPr>
              <a:t>In</a:t>
            </a:r>
            <a:r>
              <a:rPr sz="1600" spc="17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95" dirty="0">
                <a:solidFill>
                  <a:srgbClr val="635843"/>
                </a:solidFill>
                <a:latin typeface="Cambria"/>
                <a:cs typeface="Cambria"/>
              </a:rPr>
              <a:t>questo</a:t>
            </a:r>
            <a:r>
              <a:rPr sz="1600" spc="20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105" dirty="0">
                <a:solidFill>
                  <a:srgbClr val="635843"/>
                </a:solidFill>
                <a:latin typeface="Cambria"/>
                <a:cs typeface="Cambria"/>
              </a:rPr>
              <a:t>modo,</a:t>
            </a:r>
            <a:r>
              <a:rPr sz="1600" spc="17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impariamo</a:t>
            </a:r>
            <a:r>
              <a:rPr sz="1600" spc="20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635843"/>
                </a:solidFill>
                <a:latin typeface="Cambria"/>
                <a:cs typeface="Cambria"/>
              </a:rPr>
              <a:t>tutti</a:t>
            </a:r>
            <a:r>
              <a:rPr sz="1600" spc="18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635843"/>
                </a:solidFill>
                <a:latin typeface="Cambria"/>
                <a:cs typeface="Cambria"/>
              </a:rPr>
              <a:t>lavorando</a:t>
            </a:r>
            <a:r>
              <a:rPr sz="1600" spc="19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insieme</a:t>
            </a:r>
            <a:r>
              <a:rPr sz="1600" spc="21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635843"/>
                </a:solidFill>
                <a:latin typeface="Cambria"/>
                <a:cs typeface="Cambria"/>
              </a:rPr>
              <a:t>per</a:t>
            </a:r>
            <a:r>
              <a:rPr sz="1600" spc="17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635843"/>
                </a:solidFill>
                <a:latin typeface="Cambria"/>
                <a:cs typeface="Cambria"/>
              </a:rPr>
              <a:t>crescere </a:t>
            </a:r>
            <a:r>
              <a:rPr sz="1600" spc="80" dirty="0">
                <a:solidFill>
                  <a:srgbClr val="635843"/>
                </a:solidFill>
                <a:latin typeface="Cambria"/>
                <a:cs typeface="Cambria"/>
              </a:rPr>
              <a:t>professionalmente</a:t>
            </a:r>
            <a:r>
              <a:rPr sz="1600" spc="21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135" dirty="0">
                <a:solidFill>
                  <a:srgbClr val="635843"/>
                </a:solidFill>
                <a:latin typeface="Cambria"/>
                <a:cs typeface="Cambria"/>
              </a:rPr>
              <a:t>e,</a:t>
            </a:r>
            <a:r>
              <a:rPr sz="1600" spc="20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65" dirty="0">
                <a:solidFill>
                  <a:srgbClr val="635843"/>
                </a:solidFill>
                <a:latin typeface="Cambria"/>
                <a:cs typeface="Cambria"/>
              </a:rPr>
              <a:t>allo</a:t>
            </a:r>
            <a:r>
              <a:rPr sz="1600" spc="21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100" dirty="0">
                <a:solidFill>
                  <a:srgbClr val="635843"/>
                </a:solidFill>
                <a:latin typeface="Cambria"/>
                <a:cs typeface="Cambria"/>
              </a:rPr>
              <a:t>stesso</a:t>
            </a:r>
            <a:r>
              <a:rPr sz="1600" spc="21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105" dirty="0">
                <a:solidFill>
                  <a:srgbClr val="635843"/>
                </a:solidFill>
                <a:latin typeface="Cambria"/>
                <a:cs typeface="Cambria"/>
              </a:rPr>
              <a:t>tempo,</a:t>
            </a:r>
            <a:r>
              <a:rPr sz="1600" spc="20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635843"/>
                </a:solidFill>
                <a:latin typeface="Cambria"/>
                <a:cs typeface="Cambria"/>
              </a:rPr>
              <a:t>sviluppiamo</a:t>
            </a:r>
            <a:r>
              <a:rPr sz="1600" spc="21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600" spc="75" dirty="0">
                <a:solidFill>
                  <a:srgbClr val="635843"/>
                </a:solidFill>
                <a:latin typeface="Cambria"/>
                <a:cs typeface="Cambria"/>
              </a:rPr>
              <a:t>talenti, </a:t>
            </a:r>
            <a:r>
              <a:rPr sz="1600" spc="60" dirty="0">
                <a:solidFill>
                  <a:srgbClr val="635843"/>
                </a:solidFill>
                <a:latin typeface="Cambria"/>
                <a:cs typeface="Cambria"/>
              </a:rPr>
              <a:t>rafforziamo</a:t>
            </a:r>
            <a:r>
              <a:rPr sz="1600" spc="254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95" dirty="0">
                <a:solidFill>
                  <a:srgbClr val="635843"/>
                </a:solidFill>
                <a:latin typeface="Cambria"/>
                <a:cs typeface="Cambria"/>
              </a:rPr>
              <a:t>competenze,</a:t>
            </a:r>
            <a:r>
              <a:rPr sz="1600" spc="229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635843"/>
                </a:solidFill>
                <a:latin typeface="Cambria"/>
                <a:cs typeface="Cambria"/>
              </a:rPr>
              <a:t>conoscenze</a:t>
            </a:r>
            <a:r>
              <a:rPr sz="1600" spc="25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1600" spc="24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635843"/>
                </a:solidFill>
                <a:latin typeface="Cambria"/>
                <a:cs typeface="Cambria"/>
              </a:rPr>
              <a:t>esperienze</a:t>
            </a:r>
            <a:r>
              <a:rPr sz="1600" spc="27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95" dirty="0">
                <a:solidFill>
                  <a:srgbClr val="635843"/>
                </a:solidFill>
                <a:latin typeface="Cambria"/>
                <a:cs typeface="Cambria"/>
              </a:rPr>
              <a:t>sia</a:t>
            </a:r>
            <a:r>
              <a:rPr sz="1600" spc="24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635843"/>
                </a:solidFill>
                <a:latin typeface="Cambria"/>
                <a:cs typeface="Cambria"/>
              </a:rPr>
              <a:t>individuali </a:t>
            </a:r>
            <a:r>
              <a:rPr sz="1600" spc="114" dirty="0">
                <a:solidFill>
                  <a:srgbClr val="635843"/>
                </a:solidFill>
                <a:latin typeface="Cambria"/>
                <a:cs typeface="Cambria"/>
              </a:rPr>
              <a:t>che</a:t>
            </a:r>
            <a:r>
              <a:rPr sz="1600" spc="15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1600" spc="15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635843"/>
                </a:solidFill>
                <a:latin typeface="Cambria"/>
                <a:cs typeface="Cambria"/>
              </a:rPr>
              <a:t>gruppo.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16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z="1800" i="1" spc="114" dirty="0">
                <a:solidFill>
                  <a:srgbClr val="948546"/>
                </a:solidFill>
                <a:latin typeface="Cambria"/>
                <a:cs typeface="Cambria"/>
              </a:rPr>
              <a:t>Creare</a:t>
            </a:r>
            <a:r>
              <a:rPr sz="1800" i="1" spc="18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800" i="1" spc="45" dirty="0">
                <a:solidFill>
                  <a:srgbClr val="948546"/>
                </a:solidFill>
                <a:latin typeface="Cambria"/>
                <a:cs typeface="Cambria"/>
              </a:rPr>
              <a:t>rapporti</a:t>
            </a:r>
            <a:r>
              <a:rPr sz="1800" i="1" spc="17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800" i="1" spc="110" dirty="0">
                <a:solidFill>
                  <a:srgbClr val="948546"/>
                </a:solidFill>
                <a:latin typeface="Cambria"/>
                <a:cs typeface="Cambria"/>
              </a:rPr>
              <a:t>di</a:t>
            </a:r>
            <a:r>
              <a:rPr sz="1800" i="1" spc="16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800" i="1" spc="80" dirty="0">
                <a:solidFill>
                  <a:srgbClr val="948546"/>
                </a:solidFill>
                <a:latin typeface="Cambria"/>
                <a:cs typeface="Cambria"/>
              </a:rPr>
              <a:t>collaborazione</a:t>
            </a:r>
            <a:r>
              <a:rPr sz="1800" i="1" spc="18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800" i="1" spc="95" dirty="0">
                <a:solidFill>
                  <a:srgbClr val="948546"/>
                </a:solidFill>
                <a:latin typeface="Cambria"/>
                <a:cs typeface="Cambria"/>
              </a:rPr>
              <a:t>di</a:t>
            </a:r>
            <a:r>
              <a:rPr sz="1800" i="1" spc="16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800" i="1" spc="85" dirty="0">
                <a:solidFill>
                  <a:srgbClr val="948546"/>
                </a:solidFill>
                <a:latin typeface="Cambria"/>
                <a:cs typeface="Cambria"/>
              </a:rPr>
              <a:t>lungo</a:t>
            </a:r>
            <a:r>
              <a:rPr sz="1800" i="1" spc="18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800" i="1" spc="70" dirty="0">
                <a:solidFill>
                  <a:srgbClr val="948546"/>
                </a:solidFill>
                <a:latin typeface="Cambria"/>
                <a:cs typeface="Cambria"/>
              </a:rPr>
              <a:t>termine</a:t>
            </a:r>
            <a:r>
              <a:rPr sz="1800" i="1" spc="18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800" i="1" spc="114" dirty="0">
                <a:solidFill>
                  <a:srgbClr val="948546"/>
                </a:solidFill>
                <a:latin typeface="Cambria"/>
                <a:cs typeface="Cambria"/>
              </a:rPr>
              <a:t>basati</a:t>
            </a:r>
            <a:r>
              <a:rPr sz="1800" i="1" spc="17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800" i="1" spc="195" dirty="0">
                <a:solidFill>
                  <a:srgbClr val="948546"/>
                </a:solidFill>
                <a:latin typeface="Cambria"/>
                <a:cs typeface="Cambria"/>
              </a:rPr>
              <a:t>su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2285" y="5009769"/>
            <a:ext cx="6554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6469" algn="l"/>
                <a:tab pos="1304925" algn="l"/>
                <a:tab pos="2341880" algn="l"/>
                <a:tab pos="3533775" algn="l"/>
                <a:tab pos="5091430" algn="l"/>
                <a:tab pos="6164580" algn="l"/>
              </a:tabLst>
            </a:pPr>
            <a:r>
              <a:rPr sz="1800" i="1" spc="85" dirty="0">
                <a:solidFill>
                  <a:srgbClr val="948546"/>
                </a:solidFill>
                <a:latin typeface="Cambria"/>
                <a:cs typeface="Cambria"/>
              </a:rPr>
              <a:t>fiducia</a:t>
            </a:r>
            <a:r>
              <a:rPr sz="1800" i="1" dirty="0">
                <a:solidFill>
                  <a:srgbClr val="948546"/>
                </a:solidFill>
                <a:latin typeface="Cambria"/>
                <a:cs typeface="Cambria"/>
              </a:rPr>
              <a:t>	</a:t>
            </a:r>
            <a:r>
              <a:rPr sz="1800" i="1" spc="90" dirty="0">
                <a:solidFill>
                  <a:srgbClr val="948546"/>
                </a:solidFill>
                <a:latin typeface="Cambria"/>
                <a:cs typeface="Cambria"/>
              </a:rPr>
              <a:t>e</a:t>
            </a:r>
            <a:r>
              <a:rPr sz="1800" i="1" dirty="0">
                <a:solidFill>
                  <a:srgbClr val="948546"/>
                </a:solidFill>
                <a:latin typeface="Cambria"/>
                <a:cs typeface="Cambria"/>
              </a:rPr>
              <a:t>	</a:t>
            </a:r>
            <a:r>
              <a:rPr sz="1800" i="1" spc="55" dirty="0">
                <a:solidFill>
                  <a:srgbClr val="948546"/>
                </a:solidFill>
                <a:latin typeface="Cambria"/>
                <a:cs typeface="Cambria"/>
              </a:rPr>
              <a:t>rispetto</a:t>
            </a:r>
            <a:r>
              <a:rPr sz="1800" i="1" dirty="0">
                <a:solidFill>
                  <a:srgbClr val="948546"/>
                </a:solidFill>
                <a:latin typeface="Cambria"/>
                <a:cs typeface="Cambria"/>
              </a:rPr>
              <a:t>	</a:t>
            </a:r>
            <a:r>
              <a:rPr sz="1800" i="1" spc="45" dirty="0">
                <a:solidFill>
                  <a:srgbClr val="948546"/>
                </a:solidFill>
                <a:latin typeface="Cambria"/>
                <a:cs typeface="Cambria"/>
              </a:rPr>
              <a:t>reciproco</a:t>
            </a:r>
            <a:r>
              <a:rPr sz="1800" i="1" dirty="0">
                <a:solidFill>
                  <a:srgbClr val="948546"/>
                </a:solidFill>
                <a:latin typeface="Cambria"/>
                <a:cs typeface="Cambria"/>
              </a:rPr>
              <a:t>	</a:t>
            </a:r>
            <a:r>
              <a:rPr sz="1800" i="1" spc="110" dirty="0">
                <a:solidFill>
                  <a:srgbClr val="948546"/>
                </a:solidFill>
                <a:latin typeface="Cambria"/>
                <a:cs typeface="Cambria"/>
              </a:rPr>
              <a:t>sviluppando</a:t>
            </a:r>
            <a:r>
              <a:rPr sz="1800" i="1" dirty="0">
                <a:solidFill>
                  <a:srgbClr val="948546"/>
                </a:solidFill>
                <a:latin typeface="Cambria"/>
                <a:cs typeface="Cambria"/>
              </a:rPr>
              <a:t>	</a:t>
            </a:r>
            <a:r>
              <a:rPr sz="1800" i="1" spc="85" dirty="0">
                <a:solidFill>
                  <a:srgbClr val="948546"/>
                </a:solidFill>
                <a:latin typeface="Cambria"/>
                <a:cs typeface="Cambria"/>
              </a:rPr>
              <a:t>sinergie</a:t>
            </a:r>
            <a:r>
              <a:rPr sz="1800" i="1" dirty="0">
                <a:solidFill>
                  <a:srgbClr val="948546"/>
                </a:solidFill>
                <a:latin typeface="Cambria"/>
                <a:cs typeface="Cambria"/>
              </a:rPr>
              <a:t>	</a:t>
            </a:r>
            <a:r>
              <a:rPr sz="1800" i="1" spc="100" dirty="0">
                <a:solidFill>
                  <a:srgbClr val="948546"/>
                </a:solidFill>
                <a:latin typeface="Cambria"/>
                <a:cs typeface="Cambria"/>
              </a:rPr>
              <a:t>che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296035" algn="l"/>
                <a:tab pos="1661795" algn="l"/>
                <a:tab pos="2853690" algn="l"/>
                <a:tab pos="4259580" algn="l"/>
                <a:tab pos="5125085" algn="l"/>
                <a:tab pos="5414645" algn="l"/>
              </a:tabLst>
            </a:pPr>
            <a:r>
              <a:rPr sz="1800" i="1" spc="60" dirty="0">
                <a:solidFill>
                  <a:srgbClr val="948546"/>
                </a:solidFill>
                <a:latin typeface="Cambria"/>
                <a:cs typeface="Cambria"/>
              </a:rPr>
              <a:t>rinforzano</a:t>
            </a:r>
            <a:r>
              <a:rPr sz="1800" i="1" dirty="0">
                <a:solidFill>
                  <a:srgbClr val="948546"/>
                </a:solidFill>
                <a:latin typeface="Cambria"/>
                <a:cs typeface="Cambria"/>
              </a:rPr>
              <a:t>	</a:t>
            </a:r>
            <a:r>
              <a:rPr sz="1800" i="1" spc="65" dirty="0">
                <a:solidFill>
                  <a:srgbClr val="948546"/>
                </a:solidFill>
                <a:latin typeface="Cambria"/>
                <a:cs typeface="Cambria"/>
              </a:rPr>
              <a:t>la</a:t>
            </a:r>
            <a:r>
              <a:rPr sz="1800" i="1" dirty="0">
                <a:solidFill>
                  <a:srgbClr val="948546"/>
                </a:solidFill>
                <a:latin typeface="Cambria"/>
                <a:cs typeface="Cambria"/>
              </a:rPr>
              <a:t>	</a:t>
            </a:r>
            <a:r>
              <a:rPr sz="1800" i="1" spc="95" dirty="0">
                <a:solidFill>
                  <a:srgbClr val="948546"/>
                </a:solidFill>
                <a:latin typeface="Cambria"/>
                <a:cs typeface="Cambria"/>
              </a:rPr>
              <a:t>posizione</a:t>
            </a:r>
            <a:r>
              <a:rPr sz="1800" i="1" dirty="0">
                <a:solidFill>
                  <a:srgbClr val="948546"/>
                </a:solidFill>
                <a:latin typeface="Cambria"/>
                <a:cs typeface="Cambria"/>
              </a:rPr>
              <a:t>	</a:t>
            </a:r>
            <a:r>
              <a:rPr sz="1800" i="1" spc="60" dirty="0">
                <a:solidFill>
                  <a:srgbClr val="948546"/>
                </a:solidFill>
                <a:latin typeface="Cambria"/>
                <a:cs typeface="Cambria"/>
              </a:rPr>
              <a:t>competitiva</a:t>
            </a:r>
            <a:r>
              <a:rPr sz="1800" i="1" dirty="0">
                <a:solidFill>
                  <a:srgbClr val="948546"/>
                </a:solidFill>
                <a:latin typeface="Cambria"/>
                <a:cs typeface="Cambria"/>
              </a:rPr>
              <a:t>	</a:t>
            </a:r>
            <a:r>
              <a:rPr sz="1800" i="1" spc="90" dirty="0">
                <a:solidFill>
                  <a:srgbClr val="948546"/>
                </a:solidFill>
                <a:latin typeface="Cambria"/>
                <a:cs typeface="Cambria"/>
              </a:rPr>
              <a:t>nostra</a:t>
            </a:r>
            <a:r>
              <a:rPr sz="1800" i="1" dirty="0">
                <a:solidFill>
                  <a:srgbClr val="948546"/>
                </a:solidFill>
                <a:latin typeface="Cambria"/>
                <a:cs typeface="Cambria"/>
              </a:rPr>
              <a:t>	</a:t>
            </a:r>
            <a:r>
              <a:rPr sz="1800" i="1" spc="90" dirty="0">
                <a:solidFill>
                  <a:srgbClr val="948546"/>
                </a:solidFill>
                <a:latin typeface="Cambria"/>
                <a:cs typeface="Cambria"/>
              </a:rPr>
              <a:t>e</a:t>
            </a:r>
            <a:r>
              <a:rPr sz="1800" i="1" dirty="0">
                <a:solidFill>
                  <a:srgbClr val="948546"/>
                </a:solidFill>
                <a:latin typeface="Cambria"/>
                <a:cs typeface="Cambria"/>
              </a:rPr>
              <a:t>	</a:t>
            </a:r>
            <a:r>
              <a:rPr sz="1800" i="1" spc="95" dirty="0">
                <a:solidFill>
                  <a:srgbClr val="948546"/>
                </a:solidFill>
                <a:latin typeface="Cambria"/>
                <a:cs typeface="Cambria"/>
              </a:rPr>
              <a:t>dei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84738" y="5283784"/>
            <a:ext cx="647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65" dirty="0">
                <a:solidFill>
                  <a:srgbClr val="948546"/>
                </a:solidFill>
                <a:latin typeface="Cambria"/>
                <a:cs typeface="Cambria"/>
              </a:rPr>
              <a:t>nostri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2285" y="5558738"/>
            <a:ext cx="3545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50" dirty="0">
                <a:solidFill>
                  <a:srgbClr val="948546"/>
                </a:solidFill>
                <a:latin typeface="Cambria"/>
                <a:cs typeface="Cambria"/>
              </a:rPr>
              <a:t>clienti</a:t>
            </a:r>
            <a:r>
              <a:rPr sz="1800" i="1" spc="14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800" i="1" spc="105" dirty="0">
                <a:solidFill>
                  <a:srgbClr val="948546"/>
                </a:solidFill>
                <a:latin typeface="Cambria"/>
                <a:cs typeface="Cambria"/>
              </a:rPr>
              <a:t>nei</a:t>
            </a:r>
            <a:r>
              <a:rPr sz="1800" i="1" spc="14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800" i="1" spc="55" dirty="0">
                <a:solidFill>
                  <a:srgbClr val="948546"/>
                </a:solidFill>
                <a:latin typeface="Cambria"/>
                <a:cs typeface="Cambria"/>
              </a:rPr>
              <a:t>mercati</a:t>
            </a:r>
            <a:r>
              <a:rPr sz="1800" i="1" spc="23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800" i="1" spc="110" dirty="0">
                <a:solidFill>
                  <a:srgbClr val="948546"/>
                </a:solidFill>
                <a:latin typeface="Cambria"/>
                <a:cs typeface="Cambria"/>
              </a:rPr>
              <a:t>di</a:t>
            </a:r>
            <a:r>
              <a:rPr sz="1800" i="1" spc="14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800" i="1" spc="60" dirty="0">
                <a:solidFill>
                  <a:srgbClr val="948546"/>
                </a:solidFill>
                <a:latin typeface="Cambria"/>
                <a:cs typeface="Cambria"/>
              </a:rPr>
              <a:t>riferimento.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83" y="944880"/>
            <a:ext cx="3904488" cy="40690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18638" y="5470956"/>
            <a:ext cx="17570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80" dirty="0">
                <a:solidFill>
                  <a:srgbClr val="948546"/>
                </a:solidFill>
                <a:latin typeface="Cambria"/>
                <a:cs typeface="Cambria"/>
              </a:rPr>
              <a:t>OBIETTIVO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165227"/>
            <a:ext cx="11079886" cy="1282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4445">
              <a:lnSpc>
                <a:spcPct val="100000"/>
              </a:lnSpc>
              <a:spcBef>
                <a:spcPts val="100"/>
              </a:spcBef>
            </a:pPr>
            <a:r>
              <a:rPr spc="340" dirty="0"/>
              <a:t>GOVERNANCE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94192" y="2912046"/>
            <a:ext cx="1643380" cy="730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" algn="ctr">
              <a:lnSpc>
                <a:spcPct val="110100"/>
              </a:lnSpc>
              <a:spcBef>
                <a:spcPts val="105"/>
              </a:spcBef>
            </a:pPr>
            <a:r>
              <a:rPr sz="1400" b="1" spc="75" dirty="0">
                <a:solidFill>
                  <a:srgbClr val="525217"/>
                </a:solidFill>
                <a:latin typeface="Cambria"/>
                <a:cs typeface="Cambria"/>
              </a:rPr>
              <a:t>Di</a:t>
            </a:r>
            <a:r>
              <a:rPr sz="1400" b="1" spc="170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105" dirty="0">
                <a:solidFill>
                  <a:srgbClr val="525217"/>
                </a:solidFill>
                <a:latin typeface="Cambria"/>
                <a:cs typeface="Cambria"/>
              </a:rPr>
              <a:t>Santo</a:t>
            </a:r>
            <a:r>
              <a:rPr sz="1400" b="1" spc="200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30" dirty="0">
                <a:solidFill>
                  <a:srgbClr val="525217"/>
                </a:solidFill>
                <a:latin typeface="Cambria"/>
                <a:cs typeface="Cambria"/>
              </a:rPr>
              <a:t>Maria </a:t>
            </a:r>
            <a:r>
              <a:rPr sz="1400" spc="65" dirty="0">
                <a:solidFill>
                  <a:srgbClr val="525217"/>
                </a:solidFill>
                <a:latin typeface="Cambria"/>
                <a:cs typeface="Cambria"/>
              </a:rPr>
              <a:t>Amministrazione</a:t>
            </a:r>
            <a:r>
              <a:rPr sz="1400" spc="300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spc="-50" dirty="0">
                <a:solidFill>
                  <a:srgbClr val="525217"/>
                </a:solidFill>
                <a:latin typeface="Cambria"/>
                <a:cs typeface="Cambria"/>
              </a:rPr>
              <a:t>e </a:t>
            </a:r>
            <a:r>
              <a:rPr sz="1400" spc="65" dirty="0">
                <a:solidFill>
                  <a:srgbClr val="525217"/>
                </a:solidFill>
                <a:latin typeface="Cambria"/>
                <a:cs typeface="Cambria"/>
              </a:rPr>
              <a:t>Risorse</a:t>
            </a:r>
            <a:r>
              <a:rPr sz="1400" spc="200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spc="105" dirty="0">
                <a:solidFill>
                  <a:srgbClr val="525217"/>
                </a:solidFill>
                <a:latin typeface="Cambria"/>
                <a:cs typeface="Cambria"/>
              </a:rPr>
              <a:t>Umane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0922" y="5443708"/>
            <a:ext cx="2266315" cy="495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400" b="1" spc="70" dirty="0">
                <a:solidFill>
                  <a:srgbClr val="525217"/>
                </a:solidFill>
                <a:latin typeface="Cambria"/>
                <a:cs typeface="Cambria"/>
              </a:rPr>
              <a:t>Chirila</a:t>
            </a:r>
            <a:r>
              <a:rPr sz="1400" b="1" spc="195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55" dirty="0">
                <a:solidFill>
                  <a:srgbClr val="525217"/>
                </a:solidFill>
                <a:latin typeface="Cambria"/>
                <a:cs typeface="Cambria"/>
              </a:rPr>
              <a:t>Andreea</a:t>
            </a:r>
            <a:r>
              <a:rPr sz="1400" b="1" spc="215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45" dirty="0">
                <a:solidFill>
                  <a:srgbClr val="525217"/>
                </a:solidFill>
                <a:latin typeface="Cambria"/>
                <a:cs typeface="Cambria"/>
              </a:rPr>
              <a:t>Mariana</a:t>
            </a:r>
            <a:endParaRPr sz="1400" dirty="0">
              <a:latin typeface="Cambria"/>
              <a:cs typeface="Cambria"/>
            </a:endParaRPr>
          </a:p>
          <a:p>
            <a:pPr marL="3810" algn="ctr">
              <a:lnSpc>
                <a:spcPct val="100000"/>
              </a:lnSpc>
              <a:spcBef>
                <a:spcPts val="165"/>
              </a:spcBef>
            </a:pPr>
            <a:r>
              <a:rPr sz="1400" spc="60" dirty="0">
                <a:solidFill>
                  <a:srgbClr val="525217"/>
                </a:solidFill>
                <a:latin typeface="Cambria"/>
                <a:cs typeface="Cambria"/>
              </a:rPr>
              <a:t>Acquisti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5359" y="2935835"/>
            <a:ext cx="1643380" cy="730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10100"/>
              </a:lnSpc>
              <a:spcBef>
                <a:spcPts val="105"/>
              </a:spcBef>
            </a:pPr>
            <a:r>
              <a:rPr sz="1400" b="1" spc="85" dirty="0">
                <a:solidFill>
                  <a:srgbClr val="525217"/>
                </a:solidFill>
                <a:latin typeface="Cambria"/>
                <a:cs typeface="Cambria"/>
              </a:rPr>
              <a:t>Castaldi</a:t>
            </a:r>
            <a:r>
              <a:rPr sz="1400" b="1" spc="170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70" dirty="0">
                <a:solidFill>
                  <a:srgbClr val="525217"/>
                </a:solidFill>
                <a:latin typeface="Cambria"/>
                <a:cs typeface="Cambria"/>
              </a:rPr>
              <a:t>Luciana </a:t>
            </a:r>
            <a:r>
              <a:rPr sz="1400" spc="65" dirty="0">
                <a:solidFill>
                  <a:srgbClr val="525217"/>
                </a:solidFill>
                <a:latin typeface="Cambria"/>
                <a:cs typeface="Cambria"/>
              </a:rPr>
              <a:t>Amministrazione</a:t>
            </a:r>
            <a:r>
              <a:rPr sz="1400" spc="300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spc="-50" dirty="0">
                <a:solidFill>
                  <a:srgbClr val="525217"/>
                </a:solidFill>
                <a:latin typeface="Cambria"/>
                <a:cs typeface="Cambria"/>
              </a:rPr>
              <a:t>e </a:t>
            </a:r>
            <a:r>
              <a:rPr sz="1400" spc="50" dirty="0">
                <a:solidFill>
                  <a:srgbClr val="525217"/>
                </a:solidFill>
                <a:latin typeface="Cambria"/>
                <a:cs typeface="Cambria"/>
              </a:rPr>
              <a:t>Vendite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29400" y="5633081"/>
            <a:ext cx="1501775" cy="495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lang="it-IT" sz="1400" b="1" spc="50" dirty="0">
                <a:solidFill>
                  <a:srgbClr val="525217"/>
                </a:solidFill>
                <a:latin typeface="Cambria"/>
                <a:cs typeface="Cambria"/>
              </a:rPr>
              <a:t>Saturno Sara</a:t>
            </a:r>
            <a:endParaRPr sz="1400" dirty="0">
              <a:latin typeface="Cambria"/>
              <a:cs typeface="Cambria"/>
            </a:endParaRPr>
          </a:p>
          <a:p>
            <a:pPr marL="4445" algn="ctr">
              <a:lnSpc>
                <a:spcPct val="100000"/>
              </a:lnSpc>
              <a:spcBef>
                <a:spcPts val="165"/>
              </a:spcBef>
            </a:pPr>
            <a:r>
              <a:rPr lang="it-IT" sz="1400" spc="50" dirty="0">
                <a:solidFill>
                  <a:srgbClr val="525217"/>
                </a:solidFill>
                <a:latin typeface="Cambria"/>
                <a:cs typeface="Cambria"/>
              </a:rPr>
              <a:t>Front Office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35253" y="5232404"/>
            <a:ext cx="1431925" cy="70660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400" b="1" spc="65" dirty="0">
                <a:solidFill>
                  <a:srgbClr val="525217"/>
                </a:solidFill>
                <a:latin typeface="Cambria"/>
                <a:cs typeface="Cambria"/>
              </a:rPr>
              <a:t>Mileno</a:t>
            </a:r>
            <a:r>
              <a:rPr sz="1400" b="1" spc="190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50" dirty="0">
                <a:solidFill>
                  <a:srgbClr val="525217"/>
                </a:solidFill>
                <a:latin typeface="Cambria"/>
                <a:cs typeface="Cambria"/>
              </a:rPr>
              <a:t>Roberta</a:t>
            </a:r>
            <a:endParaRPr sz="1400" dirty="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165"/>
              </a:spcBef>
            </a:pPr>
            <a:r>
              <a:rPr lang="it-IT" sz="1400" spc="50" dirty="0">
                <a:solidFill>
                  <a:srgbClr val="525217"/>
                </a:solidFill>
                <a:latin typeface="Cambria"/>
                <a:cs typeface="Cambria"/>
              </a:rPr>
              <a:t>Segreteria e Vendite</a:t>
            </a:r>
            <a:endParaRPr sz="1400" dirty="0">
              <a:latin typeface="Cambria"/>
              <a:cs typeface="Cambr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95286"/>
            <a:ext cx="12192000" cy="35052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087706" y="2412451"/>
            <a:ext cx="1504950" cy="6597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915"/>
              </a:spcBef>
            </a:pPr>
            <a:r>
              <a:rPr sz="1400" b="1" spc="100" dirty="0">
                <a:solidFill>
                  <a:srgbClr val="525217"/>
                </a:solidFill>
                <a:latin typeface="Cambria"/>
                <a:cs typeface="Cambria"/>
              </a:rPr>
              <a:t>Enzo</a:t>
            </a:r>
            <a:r>
              <a:rPr sz="1400" b="1" spc="200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55" dirty="0">
                <a:solidFill>
                  <a:srgbClr val="525217"/>
                </a:solidFill>
                <a:latin typeface="Cambria"/>
                <a:cs typeface="Cambria"/>
              </a:rPr>
              <a:t>D’Aloisio</a:t>
            </a:r>
            <a:endParaRPr sz="1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spc="45" dirty="0">
                <a:solidFill>
                  <a:srgbClr val="525217"/>
                </a:solidFill>
                <a:latin typeface="Cambria"/>
                <a:cs typeface="Cambria"/>
              </a:rPr>
              <a:t>Direttore</a:t>
            </a:r>
            <a:r>
              <a:rPr sz="1400" spc="229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spc="50" dirty="0">
                <a:solidFill>
                  <a:srgbClr val="525217"/>
                </a:solidFill>
                <a:latin typeface="Cambria"/>
                <a:cs typeface="Cambria"/>
              </a:rPr>
              <a:t>Tecnico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29098" y="5669776"/>
            <a:ext cx="1773568" cy="421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90"/>
              </a:spcBef>
            </a:pPr>
            <a:r>
              <a:rPr sz="1400" b="1" spc="50" dirty="0">
                <a:solidFill>
                  <a:srgbClr val="525217"/>
                </a:solidFill>
                <a:latin typeface="Cambria"/>
                <a:cs typeface="Cambria"/>
              </a:rPr>
              <a:t>Torricella</a:t>
            </a:r>
            <a:r>
              <a:rPr sz="1400" b="1" spc="170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70" dirty="0">
                <a:solidFill>
                  <a:srgbClr val="525217"/>
                </a:solidFill>
                <a:latin typeface="Cambria"/>
                <a:cs typeface="Cambria"/>
              </a:rPr>
              <a:t>Franca</a:t>
            </a:r>
            <a:endParaRPr sz="1400" dirty="0">
              <a:latin typeface="Cambria"/>
              <a:cs typeface="Cambria"/>
            </a:endParaRPr>
          </a:p>
          <a:p>
            <a:pPr marL="1905" algn="ctr">
              <a:lnSpc>
                <a:spcPts val="1595"/>
              </a:lnSpc>
            </a:pPr>
            <a:r>
              <a:rPr lang="it-IT" sz="1400" spc="45" dirty="0">
                <a:solidFill>
                  <a:srgbClr val="525217"/>
                </a:solidFill>
                <a:latin typeface="Cambria"/>
                <a:cs typeface="Cambria"/>
              </a:rPr>
              <a:t>Ufficio del personale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42368" y="2554068"/>
            <a:ext cx="1699895" cy="495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400" b="1" spc="90" dirty="0">
                <a:solidFill>
                  <a:srgbClr val="525217"/>
                </a:solidFill>
                <a:latin typeface="Cambria"/>
                <a:cs typeface="Cambria"/>
              </a:rPr>
              <a:t>Colameo</a:t>
            </a:r>
            <a:r>
              <a:rPr sz="1400" b="1" spc="165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40" dirty="0">
                <a:solidFill>
                  <a:srgbClr val="525217"/>
                </a:solidFill>
                <a:latin typeface="Cambria"/>
                <a:cs typeface="Cambria"/>
              </a:rPr>
              <a:t>Gabriella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1400" spc="65" dirty="0">
                <a:solidFill>
                  <a:srgbClr val="525217"/>
                </a:solidFill>
                <a:latin typeface="Cambria"/>
                <a:cs typeface="Cambria"/>
              </a:rPr>
              <a:t>Sicurezza</a:t>
            </a:r>
            <a:endParaRPr sz="1400" dirty="0">
              <a:latin typeface="Cambria"/>
              <a:cs typeface="Cambria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15F568E-73A3-90AB-FBE0-C063F7FF8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11675" r="19117"/>
          <a:stretch>
            <a:fillRect/>
          </a:stretch>
        </p:blipFill>
        <p:spPr>
          <a:xfrm>
            <a:off x="3631453" y="1074216"/>
            <a:ext cx="2078377" cy="166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E5308CA-2049-A6EA-15AC-AB8F6173E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3" t="22784" r="17523" b="1796"/>
          <a:stretch>
            <a:fillRect/>
          </a:stretch>
        </p:blipFill>
        <p:spPr>
          <a:xfrm>
            <a:off x="9176087" y="3469758"/>
            <a:ext cx="2150259" cy="166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95C31D5-BF0F-6CEE-C496-C118DEA36A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15221" r="20469" b="625"/>
          <a:stretch>
            <a:fillRect/>
          </a:stretch>
        </p:blipFill>
        <p:spPr>
          <a:xfrm>
            <a:off x="3631453" y="3854953"/>
            <a:ext cx="2075377" cy="166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4EC7646E-C990-FF0F-CC52-2F4C8A1C0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t="13790" r="20396" b="6231"/>
          <a:stretch>
            <a:fillRect/>
          </a:stretch>
        </p:blipFill>
        <p:spPr>
          <a:xfrm>
            <a:off x="806729" y="3628494"/>
            <a:ext cx="2094061" cy="161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61AC4485-BD24-AB4A-6062-D04EE1F1B8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11537" r="17043" b="5029"/>
          <a:stretch>
            <a:fillRect/>
          </a:stretch>
        </p:blipFill>
        <p:spPr>
          <a:xfrm>
            <a:off x="9139784" y="702933"/>
            <a:ext cx="2105065" cy="166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8FA2DFAB-1C54-0C74-3CB7-9FD633C628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8405" r="7366"/>
          <a:stretch>
            <a:fillRect/>
          </a:stretch>
        </p:blipFill>
        <p:spPr>
          <a:xfrm>
            <a:off x="6290311" y="1173750"/>
            <a:ext cx="2140441" cy="166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CE878065-6563-B186-9181-1F6D34A7EC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t="6850" r="15453" b="2550"/>
          <a:stretch>
            <a:fillRect/>
          </a:stretch>
        </p:blipFill>
        <p:spPr>
          <a:xfrm>
            <a:off x="6335538" y="3827520"/>
            <a:ext cx="2083022" cy="167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ED9BD984-0289-DEA5-0EC1-90E6B8A866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4" r="8530" b="18038"/>
          <a:stretch>
            <a:fillRect/>
          </a:stretch>
        </p:blipFill>
        <p:spPr>
          <a:xfrm>
            <a:off x="787648" y="700379"/>
            <a:ext cx="2105065" cy="166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3522" y="6576838"/>
            <a:ext cx="56197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03/03/2024</a:t>
            </a:r>
            <a:endParaRPr sz="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1402" y="308918"/>
            <a:ext cx="324929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65885" algn="l"/>
              </a:tabLst>
            </a:pPr>
            <a:r>
              <a:rPr sz="3200" spc="190" dirty="0"/>
              <a:t>TEAM</a:t>
            </a:r>
            <a:r>
              <a:rPr sz="3200" dirty="0"/>
              <a:t>	</a:t>
            </a:r>
            <a:r>
              <a:rPr sz="3200" spc="280" dirty="0"/>
              <a:t>TECNICO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3648132" y="2942523"/>
            <a:ext cx="1861820" cy="455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it-IT" sz="1400" b="1" spc="95" dirty="0">
                <a:solidFill>
                  <a:srgbClr val="525217"/>
                </a:solidFill>
                <a:latin typeface="Cambria"/>
                <a:cs typeface="Cambria"/>
              </a:rPr>
              <a:t>Coco Silvestre</a:t>
            </a:r>
          </a:p>
          <a:p>
            <a:pPr algn="ctr">
              <a:spcBef>
                <a:spcPts val="95"/>
              </a:spcBef>
            </a:pPr>
            <a:r>
              <a:rPr lang="it-IT" sz="1400" spc="50" dirty="0">
                <a:solidFill>
                  <a:srgbClr val="525217"/>
                </a:solidFill>
                <a:latin typeface="Cambria"/>
                <a:cs typeface="Cambria"/>
              </a:rPr>
              <a:t>Architetto/Progettista</a:t>
            </a:r>
            <a:endParaRPr lang="it-IT" sz="14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9240" y="5383704"/>
            <a:ext cx="1590040" cy="4946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400" b="1" spc="75" dirty="0">
                <a:solidFill>
                  <a:srgbClr val="525217"/>
                </a:solidFill>
                <a:latin typeface="Cambria"/>
                <a:cs typeface="Cambria"/>
              </a:rPr>
              <a:t>Scardigno</a:t>
            </a:r>
            <a:r>
              <a:rPr sz="1400" b="1" spc="210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50" dirty="0">
                <a:solidFill>
                  <a:srgbClr val="525217"/>
                </a:solidFill>
                <a:latin typeface="Cambria"/>
                <a:cs typeface="Cambria"/>
              </a:rPr>
              <a:t>Daniel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400" spc="70" dirty="0">
                <a:solidFill>
                  <a:srgbClr val="525217"/>
                </a:solidFill>
                <a:latin typeface="Cambria"/>
                <a:cs typeface="Cambria"/>
              </a:rPr>
              <a:t>Geometra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9151" y="5549299"/>
            <a:ext cx="1861820" cy="49593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70"/>
              </a:spcBef>
            </a:pPr>
            <a:r>
              <a:rPr lang="it-IT" sz="1400" b="1" spc="65" dirty="0">
                <a:solidFill>
                  <a:srgbClr val="525217"/>
                </a:solidFill>
                <a:latin typeface="Cambria"/>
                <a:cs typeface="Cambria"/>
              </a:rPr>
              <a:t>Puglia Davide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lang="it-IT" sz="1400" spc="50" dirty="0">
                <a:solidFill>
                  <a:srgbClr val="525217"/>
                </a:solidFill>
                <a:latin typeface="Cambria"/>
                <a:cs typeface="Cambria"/>
              </a:rPr>
              <a:t>Ufficio Gare</a:t>
            </a:r>
            <a:endParaRPr sz="1400" dirty="0">
              <a:latin typeface="Cambria"/>
              <a:cs typeface="Cambr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97750"/>
            <a:ext cx="12192000" cy="46024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460101" y="2677232"/>
            <a:ext cx="1386840" cy="49466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400" b="1" spc="50" dirty="0">
                <a:solidFill>
                  <a:srgbClr val="525217"/>
                </a:solidFill>
                <a:latin typeface="Cambria"/>
                <a:cs typeface="Cambria"/>
              </a:rPr>
              <a:t>Alfieri</a:t>
            </a:r>
            <a:r>
              <a:rPr sz="1400" b="1" spc="190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60" dirty="0">
                <a:solidFill>
                  <a:srgbClr val="525217"/>
                </a:solidFill>
                <a:latin typeface="Cambria"/>
                <a:cs typeface="Cambria"/>
              </a:rPr>
              <a:t>Guerino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400" spc="70" dirty="0">
                <a:solidFill>
                  <a:srgbClr val="525217"/>
                </a:solidFill>
                <a:latin typeface="Cambria"/>
                <a:cs typeface="Cambria"/>
              </a:rPr>
              <a:t>Geometra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14454" y="2945907"/>
            <a:ext cx="1844675" cy="4911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400" b="1" spc="65" dirty="0">
                <a:solidFill>
                  <a:srgbClr val="525217"/>
                </a:solidFill>
                <a:latin typeface="Cambria"/>
                <a:cs typeface="Cambria"/>
              </a:rPr>
              <a:t>Pantela</a:t>
            </a:r>
            <a:r>
              <a:rPr sz="1400" b="1" spc="185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50" dirty="0">
                <a:solidFill>
                  <a:srgbClr val="525217"/>
                </a:solidFill>
                <a:latin typeface="Cambria"/>
                <a:cs typeface="Cambria"/>
              </a:rPr>
              <a:t>Sara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lang="it-IT" sz="1400" spc="50" dirty="0">
                <a:solidFill>
                  <a:srgbClr val="525217"/>
                </a:solidFill>
                <a:latin typeface="Cambria"/>
                <a:cs typeface="Cambria"/>
              </a:rPr>
              <a:t>Ingegnere</a:t>
            </a:r>
            <a:r>
              <a:rPr lang="it-IT" sz="1400" spc="235" dirty="0">
                <a:solidFill>
                  <a:srgbClr val="525217"/>
                </a:solidFill>
                <a:latin typeface="Cambria"/>
                <a:cs typeface="Cambria"/>
              </a:rPr>
              <a:t>/</a:t>
            </a:r>
            <a:r>
              <a:rPr lang="it-IT" sz="1400" spc="40" dirty="0">
                <a:solidFill>
                  <a:srgbClr val="525217"/>
                </a:solidFill>
                <a:latin typeface="Cambria"/>
                <a:cs typeface="Cambria"/>
              </a:rPr>
              <a:t>Progettista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60101" y="5350177"/>
            <a:ext cx="1466215" cy="495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400" b="1" spc="65" dirty="0">
                <a:solidFill>
                  <a:srgbClr val="525217"/>
                </a:solidFill>
                <a:latin typeface="Cambria"/>
                <a:cs typeface="Cambria"/>
              </a:rPr>
              <a:t>Caldarone</a:t>
            </a:r>
            <a:r>
              <a:rPr sz="1400" b="1" spc="190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80" dirty="0">
                <a:solidFill>
                  <a:srgbClr val="525217"/>
                </a:solidFill>
                <a:latin typeface="Cambria"/>
                <a:cs typeface="Cambria"/>
              </a:rPr>
              <a:t>Enzo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1400" spc="70" dirty="0">
                <a:solidFill>
                  <a:srgbClr val="525217"/>
                </a:solidFill>
                <a:latin typeface="Cambria"/>
                <a:cs typeface="Cambria"/>
              </a:rPr>
              <a:t>Geometra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0456" y="2700838"/>
            <a:ext cx="2372995" cy="49116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400" b="1" spc="55" dirty="0">
                <a:solidFill>
                  <a:srgbClr val="525217"/>
                </a:solidFill>
                <a:latin typeface="Cambria"/>
                <a:cs typeface="Cambria"/>
              </a:rPr>
              <a:t>Delle</a:t>
            </a:r>
            <a:r>
              <a:rPr sz="1400" b="1" spc="165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85" dirty="0">
                <a:solidFill>
                  <a:srgbClr val="525217"/>
                </a:solidFill>
                <a:latin typeface="Cambria"/>
                <a:cs typeface="Cambria"/>
              </a:rPr>
              <a:t>Monache</a:t>
            </a:r>
            <a:r>
              <a:rPr sz="1400" b="1" spc="240" dirty="0">
                <a:solidFill>
                  <a:srgbClr val="525217"/>
                </a:solidFill>
                <a:latin typeface="Cambria"/>
                <a:cs typeface="Cambria"/>
              </a:rPr>
              <a:t> </a:t>
            </a:r>
            <a:r>
              <a:rPr sz="1400" b="1" spc="75" dirty="0">
                <a:solidFill>
                  <a:srgbClr val="525217"/>
                </a:solidFill>
                <a:latin typeface="Cambria"/>
                <a:cs typeface="Cambria"/>
              </a:rPr>
              <a:t>Francesco</a:t>
            </a:r>
            <a:endParaRPr sz="1400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  <a:spcBef>
                <a:spcPts val="165"/>
              </a:spcBef>
            </a:pPr>
            <a:r>
              <a:rPr sz="1400" spc="70" dirty="0">
                <a:solidFill>
                  <a:srgbClr val="525217"/>
                </a:solidFill>
                <a:latin typeface="Cambria"/>
                <a:cs typeface="Cambria"/>
              </a:rPr>
              <a:t>Geometra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id="{1E7F90CA-A02F-3E9C-7120-E1B4482837FD}"/>
              </a:ext>
            </a:extLst>
          </p:cNvPr>
          <p:cNvSpPr txBox="1"/>
          <p:nvPr/>
        </p:nvSpPr>
        <p:spPr>
          <a:xfrm>
            <a:off x="6348525" y="5539046"/>
            <a:ext cx="1861820" cy="49593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70"/>
              </a:spcBef>
            </a:pPr>
            <a:r>
              <a:rPr lang="it-IT" sz="1400" b="1" spc="65" dirty="0">
                <a:solidFill>
                  <a:srgbClr val="525217"/>
                </a:solidFill>
                <a:latin typeface="Cambria"/>
                <a:cs typeface="Cambria"/>
              </a:rPr>
              <a:t>Ranalli Maurizio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lang="it-IT" sz="1400" spc="50" dirty="0">
                <a:solidFill>
                  <a:srgbClr val="525217"/>
                </a:solidFill>
                <a:latin typeface="Cambria"/>
                <a:cs typeface="Cambria"/>
              </a:rPr>
              <a:t>Architetto/Progettista</a:t>
            </a:r>
            <a:endParaRPr sz="1400" dirty="0">
              <a:latin typeface="Cambria"/>
              <a:cs typeface="Cambria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B09CA4-9B6B-E8D5-1D1F-61B13BB6E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16551" r="20722" b="4671"/>
          <a:stretch>
            <a:fillRect/>
          </a:stretch>
        </p:blipFill>
        <p:spPr>
          <a:xfrm>
            <a:off x="9165254" y="3538222"/>
            <a:ext cx="1981200" cy="169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256387D-BC3F-9B28-DF49-814B6AB93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9" t="23136" r="21752"/>
          <a:stretch>
            <a:fillRect/>
          </a:stretch>
        </p:blipFill>
        <p:spPr>
          <a:xfrm>
            <a:off x="848685" y="3474487"/>
            <a:ext cx="1976535" cy="162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863987C-A715-DF85-CCCD-E064B8359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9700" r="15100"/>
          <a:stretch>
            <a:fillRect/>
          </a:stretch>
        </p:blipFill>
        <p:spPr>
          <a:xfrm>
            <a:off x="9165254" y="879309"/>
            <a:ext cx="1976535" cy="169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0D26517-7573-ED53-2161-AA5256D86A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t="16551" r="15196"/>
          <a:stretch>
            <a:fillRect/>
          </a:stretch>
        </p:blipFill>
        <p:spPr>
          <a:xfrm>
            <a:off x="3584074" y="1149003"/>
            <a:ext cx="1931974" cy="167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FC835F5-5462-2153-D5DF-0B78499362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3" t="11223" r="11310"/>
          <a:stretch>
            <a:fillRect/>
          </a:stretch>
        </p:blipFill>
        <p:spPr>
          <a:xfrm>
            <a:off x="6348525" y="1127982"/>
            <a:ext cx="1976535" cy="1719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98EA00C4-7CC0-98C6-1456-33C563CF95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t="10219" r="14785"/>
          <a:stretch>
            <a:fillRect/>
          </a:stretch>
        </p:blipFill>
        <p:spPr>
          <a:xfrm>
            <a:off x="872680" y="814023"/>
            <a:ext cx="1976536" cy="1695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D83E94DE-ED9E-69D9-AA67-B02F98F48F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3" t="21436" r="19810" b="-3735"/>
          <a:stretch>
            <a:fillRect/>
          </a:stretch>
        </p:blipFill>
        <p:spPr>
          <a:xfrm>
            <a:off x="3590338" y="3729121"/>
            <a:ext cx="1925878" cy="173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37269F5D-B1AD-CE72-870B-D4701E63AE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25555" r="9707" b="22301"/>
          <a:stretch>
            <a:fillRect/>
          </a:stretch>
        </p:blipFill>
        <p:spPr>
          <a:xfrm>
            <a:off x="6393085" y="3714159"/>
            <a:ext cx="1931975" cy="1669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3879342"/>
            <a:ext cx="3718560" cy="25024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056" y="476250"/>
            <a:ext cx="2289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65" dirty="0">
                <a:solidFill>
                  <a:srgbClr val="948546"/>
                </a:solidFill>
                <a:latin typeface="Cambria"/>
                <a:cs typeface="Cambria"/>
              </a:rPr>
              <a:t>INNOVAZIONE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056" y="1119073"/>
            <a:ext cx="10922000" cy="391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635843"/>
                </a:solidFill>
                <a:latin typeface="Cambria"/>
                <a:cs typeface="Cambria"/>
              </a:rPr>
              <a:t>Per</a:t>
            </a:r>
            <a:r>
              <a:rPr sz="1800" spc="4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800" spc="90" dirty="0">
                <a:solidFill>
                  <a:srgbClr val="635843"/>
                </a:solidFill>
                <a:latin typeface="Cambria"/>
                <a:cs typeface="Cambria"/>
              </a:rPr>
              <a:t>sviluppare</a:t>
            </a:r>
            <a:r>
              <a:rPr sz="1800" spc="6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800" spc="85" dirty="0">
                <a:solidFill>
                  <a:srgbClr val="635843"/>
                </a:solidFill>
                <a:latin typeface="Cambria"/>
                <a:cs typeface="Cambria"/>
              </a:rPr>
              <a:t>innovazione</a:t>
            </a:r>
            <a:r>
              <a:rPr sz="1800" spc="49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1800" spc="5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800" spc="60" dirty="0">
                <a:solidFill>
                  <a:srgbClr val="635843"/>
                </a:solidFill>
                <a:latin typeface="Cambria"/>
                <a:cs typeface="Cambria"/>
              </a:rPr>
              <a:t>cogliere</a:t>
            </a:r>
            <a:r>
              <a:rPr sz="1800" spc="5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800" dirty="0">
                <a:solidFill>
                  <a:srgbClr val="635843"/>
                </a:solidFill>
                <a:latin typeface="Cambria"/>
                <a:cs typeface="Cambria"/>
              </a:rPr>
              <a:t>le</a:t>
            </a:r>
            <a:r>
              <a:rPr sz="1800" spc="5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800" spc="100" dirty="0">
                <a:solidFill>
                  <a:srgbClr val="635843"/>
                </a:solidFill>
                <a:latin typeface="Cambria"/>
                <a:cs typeface="Cambria"/>
              </a:rPr>
              <a:t>opportunità</a:t>
            </a:r>
            <a:r>
              <a:rPr sz="1800" spc="484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1800" spc="5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800" spc="95" dirty="0">
                <a:solidFill>
                  <a:srgbClr val="635843"/>
                </a:solidFill>
                <a:latin typeface="Cambria"/>
                <a:cs typeface="Cambria"/>
              </a:rPr>
              <a:t>mercato</a:t>
            </a:r>
            <a:r>
              <a:rPr sz="1800" spc="5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800" spc="110" dirty="0">
                <a:solidFill>
                  <a:srgbClr val="635843"/>
                </a:solidFill>
                <a:latin typeface="Cambria"/>
                <a:cs typeface="Cambria"/>
              </a:rPr>
              <a:t>sia</a:t>
            </a:r>
            <a:r>
              <a:rPr sz="1800" spc="6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800" spc="105" dirty="0">
                <a:solidFill>
                  <a:srgbClr val="635843"/>
                </a:solidFill>
                <a:latin typeface="Cambria"/>
                <a:cs typeface="Cambria"/>
              </a:rPr>
              <a:t>in</a:t>
            </a:r>
            <a:r>
              <a:rPr sz="1800" spc="6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800" spc="80" dirty="0">
                <a:solidFill>
                  <a:srgbClr val="635843"/>
                </a:solidFill>
                <a:latin typeface="Cambria"/>
                <a:cs typeface="Cambria"/>
              </a:rPr>
              <a:t>ottica</a:t>
            </a:r>
            <a:r>
              <a:rPr sz="1800" spc="6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800" spc="80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1800" spc="65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800" spc="95" dirty="0">
                <a:solidFill>
                  <a:srgbClr val="635843"/>
                </a:solidFill>
                <a:latin typeface="Cambria"/>
                <a:cs typeface="Cambria"/>
              </a:rPr>
              <a:t>bisogni</a:t>
            </a:r>
            <a:r>
              <a:rPr sz="1800" spc="50" dirty="0">
                <a:solidFill>
                  <a:srgbClr val="635843"/>
                </a:solidFill>
                <a:latin typeface="Cambria"/>
                <a:cs typeface="Cambria"/>
              </a:rPr>
              <a:t>  </a:t>
            </a:r>
            <a:r>
              <a:rPr sz="1800" spc="125" dirty="0">
                <a:solidFill>
                  <a:srgbClr val="635843"/>
                </a:solidFill>
                <a:latin typeface="Cambria"/>
                <a:cs typeface="Cambria"/>
              </a:rPr>
              <a:t>che</a:t>
            </a:r>
            <a:r>
              <a:rPr sz="1800" spc="60" dirty="0">
                <a:solidFill>
                  <a:srgbClr val="635843"/>
                </a:solidFill>
                <a:latin typeface="Cambria"/>
                <a:cs typeface="Cambria"/>
              </a:rPr>
              <a:t>  di </a:t>
            </a:r>
            <a:r>
              <a:rPr sz="1800" spc="140" dirty="0">
                <a:solidFill>
                  <a:srgbClr val="635843"/>
                </a:solidFill>
                <a:latin typeface="Cambria"/>
                <a:cs typeface="Cambria"/>
              </a:rPr>
              <a:t>business,</a:t>
            </a:r>
            <a:r>
              <a:rPr sz="1800" spc="26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635843"/>
                </a:solidFill>
                <a:latin typeface="Cambria"/>
                <a:cs typeface="Cambria"/>
              </a:rPr>
              <a:t>dedichiamo</a:t>
            </a:r>
            <a:r>
              <a:rPr sz="1800" spc="26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635843"/>
                </a:solidFill>
                <a:latin typeface="Cambria"/>
                <a:cs typeface="Cambria"/>
              </a:rPr>
              <a:t>risorse</a:t>
            </a:r>
            <a:r>
              <a:rPr sz="1800" spc="26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635843"/>
                </a:solidFill>
                <a:latin typeface="Cambria"/>
                <a:cs typeface="Cambria"/>
              </a:rPr>
              <a:t>importanti</a:t>
            </a:r>
            <a:r>
              <a:rPr sz="1800" spc="24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20" dirty="0">
                <a:solidFill>
                  <a:srgbClr val="635843"/>
                </a:solidFill>
                <a:latin typeface="Cambria"/>
                <a:cs typeface="Cambria"/>
              </a:rPr>
              <a:t>sulla</a:t>
            </a:r>
            <a:r>
              <a:rPr sz="1800" spc="26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635843"/>
                </a:solidFill>
                <a:latin typeface="Cambria"/>
                <a:cs typeface="Cambria"/>
              </a:rPr>
              <a:t>Ricerca,</a:t>
            </a:r>
            <a:r>
              <a:rPr sz="1800" spc="27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635843"/>
                </a:solidFill>
                <a:latin typeface="Cambria"/>
                <a:cs typeface="Cambria"/>
              </a:rPr>
              <a:t>lo</a:t>
            </a:r>
            <a:r>
              <a:rPr sz="1800" spc="254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635843"/>
                </a:solidFill>
                <a:latin typeface="Cambria"/>
                <a:cs typeface="Cambria"/>
              </a:rPr>
              <a:t>Sviluppo</a:t>
            </a:r>
            <a:r>
              <a:rPr sz="1800" spc="27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635843"/>
                </a:solidFill>
                <a:latin typeface="Cambria"/>
                <a:cs typeface="Cambria"/>
              </a:rPr>
              <a:t>Industriale,</a:t>
            </a:r>
            <a:r>
              <a:rPr sz="1800" spc="26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635843"/>
                </a:solidFill>
                <a:latin typeface="Cambria"/>
                <a:cs typeface="Cambria"/>
              </a:rPr>
              <a:t>la</a:t>
            </a:r>
            <a:r>
              <a:rPr sz="1800" spc="27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635843"/>
                </a:solidFill>
                <a:latin typeface="Cambria"/>
                <a:cs typeface="Cambria"/>
              </a:rPr>
              <a:t>Formazione</a:t>
            </a:r>
            <a:r>
              <a:rPr sz="1800" spc="26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1800" spc="26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635843"/>
                </a:solidFill>
                <a:latin typeface="Cambria"/>
                <a:cs typeface="Cambria"/>
              </a:rPr>
              <a:t>il </a:t>
            </a:r>
            <a:r>
              <a:rPr sz="1800" spc="105" dirty="0">
                <a:solidFill>
                  <a:srgbClr val="635843"/>
                </a:solidFill>
                <a:latin typeface="Cambria"/>
                <a:cs typeface="Cambria"/>
              </a:rPr>
              <a:t>Marketing.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Cambria"/>
              <a:cs typeface="Cambria"/>
            </a:endParaRPr>
          </a:p>
          <a:p>
            <a:pPr marL="12700" marR="9525" algn="just">
              <a:lnSpc>
                <a:spcPct val="100000"/>
              </a:lnSpc>
            </a:pPr>
            <a:r>
              <a:rPr sz="1800" spc="110" dirty="0">
                <a:solidFill>
                  <a:srgbClr val="635843"/>
                </a:solidFill>
                <a:latin typeface="Cambria"/>
                <a:cs typeface="Cambria"/>
              </a:rPr>
              <a:t>Vieppiù,</a:t>
            </a:r>
            <a:r>
              <a:rPr sz="1800" spc="28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635843"/>
                </a:solidFill>
                <a:latin typeface="Cambria"/>
                <a:cs typeface="Cambria"/>
              </a:rPr>
              <a:t>l’attenzione</a:t>
            </a:r>
            <a:r>
              <a:rPr sz="1800" spc="28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635843"/>
                </a:solidFill>
                <a:latin typeface="Cambria"/>
                <a:cs typeface="Cambria"/>
              </a:rPr>
              <a:t>verso</a:t>
            </a:r>
            <a:r>
              <a:rPr sz="1800" spc="27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635843"/>
                </a:solidFill>
                <a:latin typeface="Cambria"/>
                <a:cs typeface="Cambria"/>
              </a:rPr>
              <a:t>le</a:t>
            </a:r>
            <a:r>
              <a:rPr sz="1800" spc="28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635843"/>
                </a:solidFill>
                <a:latin typeface="Cambria"/>
                <a:cs typeface="Cambria"/>
              </a:rPr>
              <a:t>Pubbliche</a:t>
            </a:r>
            <a:r>
              <a:rPr sz="1800" spc="27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635843"/>
                </a:solidFill>
                <a:latin typeface="Cambria"/>
                <a:cs typeface="Cambria"/>
              </a:rPr>
              <a:t>Relazioni</a:t>
            </a:r>
            <a:r>
              <a:rPr sz="1800" spc="26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635843"/>
                </a:solidFill>
                <a:latin typeface="Cambria"/>
                <a:cs typeface="Cambria"/>
              </a:rPr>
              <a:t>ci</a:t>
            </a:r>
            <a:r>
              <a:rPr sz="1800" spc="26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635843"/>
                </a:solidFill>
                <a:latin typeface="Cambria"/>
                <a:cs typeface="Cambria"/>
              </a:rPr>
              <a:t>consente</a:t>
            </a:r>
            <a:r>
              <a:rPr sz="1800" spc="26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1800" spc="27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635843"/>
                </a:solidFill>
                <a:latin typeface="Cambria"/>
                <a:cs typeface="Cambria"/>
              </a:rPr>
              <a:t>adattarci</a:t>
            </a:r>
            <a:r>
              <a:rPr sz="1800" spc="26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635843"/>
                </a:solidFill>
                <a:latin typeface="Cambria"/>
                <a:cs typeface="Cambria"/>
              </a:rPr>
              <a:t>velocemente</a:t>
            </a:r>
            <a:r>
              <a:rPr sz="1800" spc="27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635843"/>
                </a:solidFill>
                <a:latin typeface="Cambria"/>
                <a:cs typeface="Cambria"/>
              </a:rPr>
              <a:t>alle</a:t>
            </a:r>
            <a:r>
              <a:rPr sz="1800" spc="27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635843"/>
                </a:solidFill>
                <a:latin typeface="Cambria"/>
                <a:cs typeface="Cambria"/>
              </a:rPr>
              <a:t>nuove </a:t>
            </a:r>
            <a:r>
              <a:rPr sz="1800" spc="85" dirty="0">
                <a:solidFill>
                  <a:srgbClr val="635843"/>
                </a:solidFill>
                <a:latin typeface="Cambria"/>
                <a:cs typeface="Cambria"/>
              </a:rPr>
              <a:t>esigenze</a:t>
            </a:r>
            <a:r>
              <a:rPr sz="1800" spc="434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635843"/>
                </a:solidFill>
                <a:latin typeface="Cambria"/>
                <a:cs typeface="Cambria"/>
              </a:rPr>
              <a:t>del</a:t>
            </a:r>
            <a:r>
              <a:rPr sz="1800" spc="42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635843"/>
                </a:solidFill>
                <a:latin typeface="Cambria"/>
                <a:cs typeface="Cambria"/>
              </a:rPr>
              <a:t>mercato</a:t>
            </a:r>
            <a:r>
              <a:rPr sz="1800" spc="44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635843"/>
                </a:solidFill>
                <a:latin typeface="Cambria"/>
                <a:cs typeface="Cambria"/>
              </a:rPr>
              <a:t>(normative,</a:t>
            </a:r>
            <a:r>
              <a:rPr sz="1800" spc="44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14" dirty="0">
                <a:solidFill>
                  <a:srgbClr val="635843"/>
                </a:solidFill>
                <a:latin typeface="Cambria"/>
                <a:cs typeface="Cambria"/>
              </a:rPr>
              <a:t>tecniche,</a:t>
            </a:r>
            <a:r>
              <a:rPr sz="1800" spc="44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635843"/>
                </a:solidFill>
                <a:latin typeface="Cambria"/>
                <a:cs typeface="Cambria"/>
              </a:rPr>
              <a:t>abitative,</a:t>
            </a:r>
            <a:r>
              <a:rPr sz="1800" spc="46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635843"/>
                </a:solidFill>
                <a:latin typeface="Cambria"/>
                <a:cs typeface="Cambria"/>
              </a:rPr>
              <a:t>ecc.)</a:t>
            </a:r>
            <a:r>
              <a:rPr sz="1800" spc="42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1800" spc="45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1800" spc="42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635843"/>
                </a:solidFill>
                <a:latin typeface="Cambria"/>
                <a:cs typeface="Cambria"/>
              </a:rPr>
              <a:t>garantire</a:t>
            </a:r>
            <a:r>
              <a:rPr sz="1800" spc="434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635843"/>
                </a:solidFill>
                <a:latin typeface="Cambria"/>
                <a:cs typeface="Cambria"/>
              </a:rPr>
              <a:t>soluzioni</a:t>
            </a:r>
            <a:r>
              <a:rPr sz="1800" spc="409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1800" spc="42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635843"/>
                </a:solidFill>
                <a:latin typeface="Cambria"/>
                <a:cs typeface="Cambria"/>
              </a:rPr>
              <a:t>eccellenza </a:t>
            </a:r>
            <a:r>
              <a:rPr sz="1800" spc="60" dirty="0">
                <a:solidFill>
                  <a:srgbClr val="635843"/>
                </a:solidFill>
                <a:latin typeface="Cambria"/>
                <a:cs typeface="Cambria"/>
              </a:rPr>
              <a:t>proprio</a:t>
            </a:r>
            <a:r>
              <a:rPr sz="1800" spc="34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635843"/>
                </a:solidFill>
                <a:latin typeface="Cambria"/>
                <a:cs typeface="Cambria"/>
              </a:rPr>
              <a:t>perché</a:t>
            </a:r>
            <a:r>
              <a:rPr sz="1800" spc="34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635843"/>
                </a:solidFill>
                <a:latin typeface="Cambria"/>
                <a:cs typeface="Cambria"/>
              </a:rPr>
              <a:t>lo</a:t>
            </a:r>
            <a:r>
              <a:rPr sz="1800" spc="35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635843"/>
                </a:solidFill>
                <a:latin typeface="Cambria"/>
                <a:cs typeface="Cambria"/>
              </a:rPr>
              <a:t>sviluppo</a:t>
            </a:r>
            <a:r>
              <a:rPr sz="1800" spc="35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635843"/>
                </a:solidFill>
                <a:latin typeface="Cambria"/>
                <a:cs typeface="Cambria"/>
              </a:rPr>
              <a:t>dei</a:t>
            </a:r>
            <a:r>
              <a:rPr sz="1800" spc="34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05" dirty="0">
                <a:solidFill>
                  <a:srgbClr val="635843"/>
                </a:solidFill>
                <a:latin typeface="Cambria"/>
                <a:cs typeface="Cambria"/>
              </a:rPr>
              <a:t>nuovi</a:t>
            </a:r>
            <a:r>
              <a:rPr sz="1800" spc="34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635843"/>
                </a:solidFill>
                <a:latin typeface="Cambria"/>
                <a:cs typeface="Cambria"/>
              </a:rPr>
              <a:t>progetti</a:t>
            </a:r>
            <a:r>
              <a:rPr sz="1800" spc="34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75" dirty="0">
                <a:solidFill>
                  <a:srgbClr val="635843"/>
                </a:solidFill>
                <a:latin typeface="Cambria"/>
                <a:cs typeface="Cambria"/>
              </a:rPr>
              <a:t>avviene</a:t>
            </a:r>
            <a:r>
              <a:rPr sz="1800" spc="35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14" dirty="0">
                <a:solidFill>
                  <a:srgbClr val="635843"/>
                </a:solidFill>
                <a:latin typeface="Cambria"/>
                <a:cs typeface="Cambria"/>
              </a:rPr>
              <a:t>in</a:t>
            </a:r>
            <a:r>
              <a:rPr sz="1800" spc="36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635843"/>
                </a:solidFill>
                <a:latin typeface="Cambria"/>
                <a:cs typeface="Cambria"/>
              </a:rPr>
              <a:t>modo</a:t>
            </a:r>
            <a:r>
              <a:rPr sz="1800" spc="35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635843"/>
                </a:solidFill>
                <a:latin typeface="Cambria"/>
                <a:cs typeface="Cambria"/>
              </a:rPr>
              <a:t>partecipato</a:t>
            </a:r>
            <a:r>
              <a:rPr sz="1800" spc="33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1800" spc="35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80" dirty="0">
                <a:solidFill>
                  <a:srgbClr val="635843"/>
                </a:solidFill>
                <a:latin typeface="Cambria"/>
                <a:cs typeface="Cambria"/>
              </a:rPr>
              <a:t>personalizzato</a:t>
            </a:r>
            <a:r>
              <a:rPr sz="1800" spc="36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20" dirty="0">
                <a:solidFill>
                  <a:srgbClr val="635843"/>
                </a:solidFill>
                <a:latin typeface="Cambria"/>
                <a:cs typeface="Cambria"/>
              </a:rPr>
              <a:t>con</a:t>
            </a:r>
            <a:r>
              <a:rPr sz="1800" spc="36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-50" dirty="0">
                <a:solidFill>
                  <a:srgbClr val="635843"/>
                </a:solidFill>
                <a:latin typeface="Cambria"/>
                <a:cs typeface="Cambria"/>
              </a:rPr>
              <a:t>i </a:t>
            </a:r>
            <a:r>
              <a:rPr sz="1800" spc="90" dirty="0">
                <a:solidFill>
                  <a:srgbClr val="635843"/>
                </a:solidFill>
                <a:latin typeface="Cambria"/>
                <a:cs typeface="Cambria"/>
              </a:rPr>
              <a:t>clienti,</a:t>
            </a:r>
            <a:r>
              <a:rPr sz="1800" spc="22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635843"/>
                </a:solidFill>
                <a:latin typeface="Cambria"/>
                <a:cs typeface="Cambria"/>
              </a:rPr>
              <a:t>i</a:t>
            </a:r>
            <a:r>
              <a:rPr sz="1800" spc="21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65" dirty="0">
                <a:solidFill>
                  <a:srgbClr val="635843"/>
                </a:solidFill>
                <a:latin typeface="Cambria"/>
                <a:cs typeface="Cambria"/>
              </a:rPr>
              <a:t>fornitori,</a:t>
            </a:r>
            <a:r>
              <a:rPr sz="1800" spc="204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635843"/>
                </a:solidFill>
                <a:latin typeface="Cambria"/>
                <a:cs typeface="Cambria"/>
              </a:rPr>
              <a:t>i</a:t>
            </a:r>
            <a:r>
              <a:rPr sz="1800" spc="18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635843"/>
                </a:solidFill>
                <a:latin typeface="Cambria"/>
                <a:cs typeface="Cambria"/>
              </a:rPr>
              <a:t>partner</a:t>
            </a:r>
            <a:r>
              <a:rPr sz="1800" spc="16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1800" spc="19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635843"/>
                </a:solidFill>
                <a:latin typeface="Cambria"/>
                <a:cs typeface="Cambria"/>
              </a:rPr>
              <a:t>gli</a:t>
            </a:r>
            <a:r>
              <a:rPr sz="1800" spc="19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635843"/>
                </a:solidFill>
                <a:latin typeface="Cambria"/>
                <a:cs typeface="Cambria"/>
              </a:rPr>
              <a:t>stakeholders.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800">
              <a:latin typeface="Cambria"/>
              <a:cs typeface="Cambria"/>
            </a:endParaRPr>
          </a:p>
          <a:p>
            <a:pPr marL="4552315">
              <a:lnSpc>
                <a:spcPct val="100000"/>
              </a:lnSpc>
            </a:pPr>
            <a:r>
              <a:rPr sz="2400" spc="180" dirty="0">
                <a:solidFill>
                  <a:srgbClr val="948546"/>
                </a:solidFill>
                <a:latin typeface="Cambria"/>
                <a:cs typeface="Cambria"/>
              </a:rPr>
              <a:t>OBIETTIVO</a:t>
            </a:r>
            <a:endParaRPr sz="2400">
              <a:latin typeface="Cambria"/>
              <a:cs typeface="Cambria"/>
            </a:endParaRPr>
          </a:p>
          <a:p>
            <a:pPr marL="4573905">
              <a:lnSpc>
                <a:spcPct val="100000"/>
              </a:lnSpc>
              <a:spcBef>
                <a:spcPts val="1355"/>
              </a:spcBef>
            </a:pPr>
            <a:r>
              <a:rPr sz="1800" i="1" spc="-35" dirty="0">
                <a:solidFill>
                  <a:srgbClr val="4A4322"/>
                </a:solidFill>
                <a:latin typeface="Franklin Gothic Medium"/>
                <a:cs typeface="Franklin Gothic Medium"/>
              </a:rPr>
              <a:t>Vogliamo</a:t>
            </a:r>
            <a:r>
              <a:rPr sz="1800" i="1" spc="-70" dirty="0">
                <a:solidFill>
                  <a:srgbClr val="4A4322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4A4322"/>
                </a:solidFill>
                <a:latin typeface="Franklin Gothic Medium"/>
                <a:cs typeface="Franklin Gothic Medium"/>
              </a:rPr>
              <a:t>essere</a:t>
            </a:r>
            <a:r>
              <a:rPr sz="1800" i="1" spc="-40" dirty="0">
                <a:solidFill>
                  <a:srgbClr val="4A4322"/>
                </a:solidFill>
                <a:latin typeface="Franklin Gothic Medium"/>
                <a:cs typeface="Franklin Gothic Medium"/>
              </a:rPr>
              <a:t> </a:t>
            </a:r>
            <a:r>
              <a:rPr sz="1800" i="1" spc="-10" dirty="0">
                <a:solidFill>
                  <a:srgbClr val="4A4322"/>
                </a:solidFill>
                <a:latin typeface="Franklin Gothic Medium"/>
                <a:cs typeface="Franklin Gothic Medium"/>
              </a:rPr>
              <a:t>riconosciuti</a:t>
            </a:r>
            <a:r>
              <a:rPr sz="1800" i="1" spc="-65" dirty="0">
                <a:solidFill>
                  <a:srgbClr val="4A4322"/>
                </a:solidFill>
                <a:latin typeface="Franklin Gothic Medium"/>
                <a:cs typeface="Franklin Gothic Medium"/>
              </a:rPr>
              <a:t> </a:t>
            </a:r>
            <a:r>
              <a:rPr sz="1800" i="1" spc="-10" dirty="0">
                <a:solidFill>
                  <a:srgbClr val="4A4322"/>
                </a:solidFill>
                <a:latin typeface="Franklin Gothic Medium"/>
                <a:cs typeface="Franklin Gothic Medium"/>
              </a:rPr>
              <a:t>come</a:t>
            </a:r>
            <a:r>
              <a:rPr sz="1800" i="1" spc="-65" dirty="0">
                <a:solidFill>
                  <a:srgbClr val="4A4322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4A4322"/>
                </a:solidFill>
                <a:latin typeface="Franklin Gothic Medium"/>
                <a:cs typeface="Franklin Gothic Medium"/>
              </a:rPr>
              <a:t>partner</a:t>
            </a:r>
            <a:r>
              <a:rPr sz="1800" i="1" spc="-10" dirty="0">
                <a:solidFill>
                  <a:srgbClr val="4A4322"/>
                </a:solidFill>
                <a:latin typeface="Franklin Gothic Medium"/>
                <a:cs typeface="Franklin Gothic Medium"/>
              </a:rPr>
              <a:t> affidabili</a:t>
            </a:r>
            <a:endParaRPr sz="1800">
              <a:latin typeface="Franklin Gothic Medium"/>
              <a:cs typeface="Franklin Gothic Medium"/>
            </a:endParaRPr>
          </a:p>
          <a:p>
            <a:pPr marL="4573905">
              <a:lnSpc>
                <a:spcPct val="100000"/>
              </a:lnSpc>
            </a:pPr>
            <a:r>
              <a:rPr sz="1800" i="1" dirty="0">
                <a:solidFill>
                  <a:srgbClr val="4A4322"/>
                </a:solidFill>
                <a:latin typeface="Franklin Gothic Medium"/>
                <a:cs typeface="Franklin Gothic Medium"/>
              </a:rPr>
              <a:t>da</a:t>
            </a:r>
            <a:r>
              <a:rPr sz="1800" i="1" spc="-50" dirty="0">
                <a:solidFill>
                  <a:srgbClr val="4A4322"/>
                </a:solidFill>
                <a:latin typeface="Franklin Gothic Medium"/>
                <a:cs typeface="Franklin Gothic Medium"/>
              </a:rPr>
              <a:t> </a:t>
            </a:r>
            <a:r>
              <a:rPr sz="1800" i="1" spc="-10" dirty="0">
                <a:solidFill>
                  <a:srgbClr val="4A4322"/>
                </a:solidFill>
                <a:latin typeface="Franklin Gothic Medium"/>
                <a:cs typeface="Franklin Gothic Medium"/>
              </a:rPr>
              <a:t>tutti</a:t>
            </a:r>
            <a:r>
              <a:rPr sz="1800" i="1" spc="-70" dirty="0">
                <a:solidFill>
                  <a:srgbClr val="4A4322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4A4322"/>
                </a:solidFill>
                <a:latin typeface="Franklin Gothic Medium"/>
                <a:cs typeface="Franklin Gothic Medium"/>
              </a:rPr>
              <a:t>i</a:t>
            </a:r>
            <a:r>
              <a:rPr sz="1800" i="1" spc="-50" dirty="0">
                <a:solidFill>
                  <a:srgbClr val="4A4322"/>
                </a:solidFill>
                <a:latin typeface="Franklin Gothic Medium"/>
                <a:cs typeface="Franklin Gothic Medium"/>
              </a:rPr>
              <a:t> </a:t>
            </a:r>
            <a:r>
              <a:rPr sz="1800" i="1" spc="-10" dirty="0">
                <a:solidFill>
                  <a:srgbClr val="4A4322"/>
                </a:solidFill>
                <a:latin typeface="Franklin Gothic Medium"/>
                <a:cs typeface="Franklin Gothic Medium"/>
              </a:rPr>
              <a:t>nostri</a:t>
            </a:r>
            <a:r>
              <a:rPr sz="1800" i="1" spc="-50" dirty="0">
                <a:solidFill>
                  <a:srgbClr val="4A4322"/>
                </a:solidFill>
                <a:latin typeface="Franklin Gothic Medium"/>
                <a:cs typeface="Franklin Gothic Medium"/>
              </a:rPr>
              <a:t> </a:t>
            </a:r>
            <a:r>
              <a:rPr sz="1800" i="1" spc="-10" dirty="0">
                <a:solidFill>
                  <a:srgbClr val="4A4322"/>
                </a:solidFill>
                <a:latin typeface="Franklin Gothic Medium"/>
                <a:cs typeface="Franklin Gothic Medium"/>
              </a:rPr>
              <a:t>interlocutori</a:t>
            </a:r>
            <a:endParaRPr sz="18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69223" y="4751832"/>
            <a:ext cx="3922776" cy="16520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64096"/>
            <a:chOff x="0" y="0"/>
            <a:chExt cx="12192000" cy="6864096"/>
          </a:xfrm>
        </p:grpSpPr>
        <p:sp>
          <p:nvSpPr>
            <p:cNvPr id="3" name="object 3"/>
            <p:cNvSpPr/>
            <p:nvPr/>
          </p:nvSpPr>
          <p:spPr>
            <a:xfrm>
              <a:off x="0" y="5096257"/>
              <a:ext cx="12189460" cy="1767839"/>
            </a:xfrm>
            <a:custGeom>
              <a:avLst/>
              <a:gdLst/>
              <a:ahLst/>
              <a:cxnLst/>
              <a:rect l="l" t="t" r="r" b="b"/>
              <a:pathLst>
                <a:path w="12189460" h="1767840">
                  <a:moveTo>
                    <a:pt x="0" y="1767839"/>
                  </a:moveTo>
                  <a:lnTo>
                    <a:pt x="12188952" y="1767839"/>
                  </a:lnTo>
                  <a:lnTo>
                    <a:pt x="12188952" y="0"/>
                  </a:lnTo>
                  <a:lnTo>
                    <a:pt x="0" y="0"/>
                  </a:lnTo>
                  <a:lnTo>
                    <a:pt x="0" y="1767839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 dirty="0">
                <a:highlight>
                  <a:srgbClr val="C0C0C0"/>
                </a:highlight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50901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254878" y="5493386"/>
            <a:ext cx="2324100" cy="7569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spc="70" dirty="0">
                <a:solidFill>
                  <a:schemeClr val="bg1"/>
                </a:solidFill>
                <a:latin typeface="Cambria"/>
                <a:cs typeface="Cambr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info@sansalvoappalti.it</a:t>
            </a:r>
            <a:endParaRPr sz="1600" dirty="0">
              <a:solidFill>
                <a:schemeClr val="bg1"/>
              </a:solidFill>
              <a:latin typeface="Cambria"/>
              <a:cs typeface="Cambria"/>
            </a:endParaRPr>
          </a:p>
          <a:p>
            <a:pPr marL="30480">
              <a:lnSpc>
                <a:spcPct val="100000"/>
              </a:lnSpc>
              <a:spcBef>
                <a:spcPts val="960"/>
              </a:spcBef>
            </a:pPr>
            <a:r>
              <a:rPr sz="1600" spc="75" dirty="0">
                <a:solidFill>
                  <a:schemeClr val="bg1"/>
                </a:solidFill>
                <a:latin typeface="Cambria"/>
                <a:cs typeface="Cambr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sansalvoappalti@pec.it</a:t>
            </a:r>
            <a:endParaRPr sz="16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27491" y="5743143"/>
            <a:ext cx="2600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chemeClr val="bg1"/>
                </a:solidFill>
                <a:latin typeface="Cambria"/>
                <a:cs typeface="Cambr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www.sansalvoappalti.it</a:t>
            </a:r>
            <a:endParaRPr sz="18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2692" y="5124828"/>
            <a:ext cx="2737308" cy="1703672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765"/>
              </a:spcBef>
            </a:pPr>
            <a:r>
              <a:rPr sz="1600" b="1" spc="110" dirty="0">
                <a:solidFill>
                  <a:srgbClr val="FFFFFF"/>
                </a:solidFill>
                <a:latin typeface="Cambria"/>
                <a:cs typeface="Cambria"/>
              </a:rPr>
              <a:t>UFFICI</a:t>
            </a:r>
            <a:endParaRPr sz="1600" dirty="0">
              <a:latin typeface="Cambria"/>
              <a:cs typeface="Cambria"/>
            </a:endParaRPr>
          </a:p>
          <a:p>
            <a:pPr marL="4445" algn="ctr">
              <a:lnSpc>
                <a:spcPts val="1855"/>
              </a:lnSpc>
              <a:spcBef>
                <a:spcPts val="675"/>
              </a:spcBef>
            </a:pPr>
            <a:r>
              <a:rPr sz="1600" b="1" spc="105" dirty="0">
                <a:solidFill>
                  <a:srgbClr val="948546"/>
                </a:solidFill>
                <a:latin typeface="Cambria"/>
                <a:cs typeface="Cambria"/>
              </a:rPr>
              <a:t>SAN</a:t>
            </a:r>
            <a:r>
              <a:rPr sz="1600" b="1" spc="10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600" b="1" spc="114" dirty="0">
                <a:solidFill>
                  <a:srgbClr val="948546"/>
                </a:solidFill>
                <a:latin typeface="Cambria"/>
                <a:cs typeface="Cambria"/>
              </a:rPr>
              <a:t>SALVO</a:t>
            </a:r>
            <a:r>
              <a:rPr sz="1600" b="1" spc="7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600" b="1" spc="-20" dirty="0">
                <a:solidFill>
                  <a:srgbClr val="948546"/>
                </a:solidFill>
                <a:latin typeface="Cambria"/>
                <a:cs typeface="Cambria"/>
              </a:rPr>
              <a:t>(CH)</a:t>
            </a:r>
            <a:endParaRPr sz="1600" dirty="0">
              <a:latin typeface="Cambria"/>
              <a:cs typeface="Cambria"/>
            </a:endParaRPr>
          </a:p>
          <a:p>
            <a:pPr marL="158750" marR="153670" algn="ctr">
              <a:lnSpc>
                <a:spcPts val="1300"/>
              </a:lnSpc>
              <a:spcBef>
                <a:spcPts val="95"/>
              </a:spcBef>
            </a:pPr>
            <a:r>
              <a:rPr lang="it-IT" sz="1200" dirty="0">
                <a:solidFill>
                  <a:schemeClr val="bg1"/>
                </a:solidFill>
              </a:rPr>
              <a:t>Z.na Industriale Via libero Grassi</a:t>
            </a:r>
          </a:p>
          <a:p>
            <a:pPr marL="158750" marR="153670" algn="ctr">
              <a:lnSpc>
                <a:spcPts val="1300"/>
              </a:lnSpc>
              <a:spcBef>
                <a:spcPts val="95"/>
              </a:spcBef>
            </a:pPr>
            <a:r>
              <a:rPr sz="1200" dirty="0" err="1">
                <a:solidFill>
                  <a:srgbClr val="FFFFFF"/>
                </a:solidFill>
                <a:latin typeface="Cambria"/>
                <a:cs typeface="Cambria"/>
              </a:rPr>
              <a:t>Telefono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12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+39</a:t>
            </a:r>
            <a:r>
              <a:rPr sz="12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0873</a:t>
            </a:r>
            <a:r>
              <a:rPr sz="12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343211</a:t>
            </a:r>
            <a:endParaRPr sz="1200" dirty="0">
              <a:latin typeface="Cambria"/>
              <a:cs typeface="Cambria"/>
            </a:endParaRPr>
          </a:p>
          <a:p>
            <a:pPr marL="4445" algn="ctr">
              <a:lnSpc>
                <a:spcPts val="1855"/>
              </a:lnSpc>
              <a:spcBef>
                <a:spcPts val="630"/>
              </a:spcBef>
            </a:pPr>
            <a:r>
              <a:rPr sz="1600" b="1" spc="95" dirty="0">
                <a:solidFill>
                  <a:srgbClr val="948546"/>
                </a:solidFill>
                <a:latin typeface="Cambria"/>
                <a:cs typeface="Cambria"/>
              </a:rPr>
              <a:t>FRANCAVILLA</a:t>
            </a:r>
            <a:r>
              <a:rPr sz="1600" b="1" spc="5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1600" b="1" spc="-20" dirty="0">
                <a:solidFill>
                  <a:srgbClr val="948546"/>
                </a:solidFill>
                <a:latin typeface="Cambria"/>
                <a:cs typeface="Cambria"/>
              </a:rPr>
              <a:t>(PE)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1305"/>
              </a:lnSpc>
            </a:pP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Via</a:t>
            </a:r>
            <a:r>
              <a:rPr sz="12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Nazionale</a:t>
            </a:r>
            <a:r>
              <a:rPr sz="12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Adriatica</a:t>
            </a:r>
            <a:r>
              <a:rPr sz="12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Nord</a:t>
            </a:r>
            <a:r>
              <a:rPr sz="12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endParaRPr sz="1200" dirty="0">
              <a:latin typeface="Cambria"/>
              <a:cs typeface="Cambria"/>
            </a:endParaRPr>
          </a:p>
          <a:p>
            <a:pPr marL="3175" algn="ctr">
              <a:lnSpc>
                <a:spcPts val="1370"/>
              </a:lnSpc>
            </a:pP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Telefono:</a:t>
            </a:r>
            <a:r>
              <a:rPr sz="12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Cambria"/>
                <a:cs typeface="Cambria"/>
              </a:rPr>
              <a:t>+</a:t>
            </a:r>
            <a:r>
              <a:rPr sz="1200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Cambria"/>
                <a:cs typeface="Cambria"/>
              </a:rPr>
              <a:t>39</a:t>
            </a:r>
            <a:r>
              <a:rPr sz="12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085</a:t>
            </a:r>
            <a:r>
              <a:rPr sz="12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4912233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32392" y="3279275"/>
            <a:ext cx="6924675" cy="9398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sz="2000" b="1" spc="114" dirty="0">
                <a:solidFill>
                  <a:srgbClr val="6E745A"/>
                </a:solidFill>
                <a:latin typeface="Cambria"/>
                <a:cs typeface="Cambria"/>
              </a:rPr>
              <a:t>Sostenibilità,</a:t>
            </a:r>
            <a:r>
              <a:rPr sz="2000" b="1" spc="355" dirty="0">
                <a:solidFill>
                  <a:srgbClr val="6E745A"/>
                </a:solidFill>
                <a:latin typeface="Cambria"/>
                <a:cs typeface="Cambria"/>
              </a:rPr>
              <a:t> </a:t>
            </a:r>
            <a:r>
              <a:rPr sz="2000" b="1" spc="100" dirty="0">
                <a:solidFill>
                  <a:srgbClr val="6E745A"/>
                </a:solidFill>
                <a:latin typeface="Cambria"/>
                <a:cs typeface="Cambria"/>
              </a:rPr>
              <a:t>Innovazione</a:t>
            </a:r>
            <a:r>
              <a:rPr sz="2000" b="1" spc="390" dirty="0">
                <a:solidFill>
                  <a:srgbClr val="6E745A"/>
                </a:solidFill>
                <a:latin typeface="Cambria"/>
                <a:cs typeface="Cambria"/>
              </a:rPr>
              <a:t> </a:t>
            </a:r>
            <a:r>
              <a:rPr sz="2000" b="1" spc="85" dirty="0">
                <a:solidFill>
                  <a:srgbClr val="6E745A"/>
                </a:solidFill>
                <a:latin typeface="Cambria"/>
                <a:cs typeface="Cambria"/>
              </a:rPr>
              <a:t>e</a:t>
            </a:r>
            <a:r>
              <a:rPr sz="2000" b="1" spc="245" dirty="0">
                <a:solidFill>
                  <a:srgbClr val="6E745A"/>
                </a:solidFill>
                <a:latin typeface="Cambria"/>
                <a:cs typeface="Cambria"/>
              </a:rPr>
              <a:t> </a:t>
            </a:r>
            <a:r>
              <a:rPr sz="2000" b="1" spc="105" dirty="0">
                <a:solidFill>
                  <a:srgbClr val="6E745A"/>
                </a:solidFill>
                <a:latin typeface="Cambria"/>
                <a:cs typeface="Cambria"/>
              </a:rPr>
              <a:t>Design</a:t>
            </a:r>
            <a:r>
              <a:rPr sz="2000" b="1" spc="280" dirty="0">
                <a:solidFill>
                  <a:srgbClr val="6E745A"/>
                </a:solidFill>
                <a:latin typeface="Cambria"/>
                <a:cs typeface="Cambria"/>
              </a:rPr>
              <a:t> </a:t>
            </a:r>
            <a:r>
              <a:rPr sz="2000" b="1" spc="50" dirty="0">
                <a:solidFill>
                  <a:srgbClr val="6E745A"/>
                </a:solidFill>
                <a:latin typeface="Cambria"/>
                <a:cs typeface="Cambria"/>
              </a:rPr>
              <a:t>per</a:t>
            </a:r>
            <a:r>
              <a:rPr sz="2000" b="1" spc="290" dirty="0">
                <a:solidFill>
                  <a:srgbClr val="6E745A"/>
                </a:solidFill>
                <a:latin typeface="Cambria"/>
                <a:cs typeface="Cambria"/>
              </a:rPr>
              <a:t> </a:t>
            </a:r>
            <a:r>
              <a:rPr sz="2000" b="1" spc="85" dirty="0">
                <a:solidFill>
                  <a:srgbClr val="6E745A"/>
                </a:solidFill>
                <a:latin typeface="Cambria"/>
                <a:cs typeface="Cambria"/>
              </a:rPr>
              <a:t>Progettare</a:t>
            </a:r>
            <a:r>
              <a:rPr sz="2000" b="1" spc="365" dirty="0">
                <a:solidFill>
                  <a:srgbClr val="6E745A"/>
                </a:solidFill>
                <a:latin typeface="Cambria"/>
                <a:cs typeface="Cambria"/>
              </a:rPr>
              <a:t> </a:t>
            </a:r>
            <a:r>
              <a:rPr sz="2000" b="1" spc="35" dirty="0">
                <a:solidFill>
                  <a:srgbClr val="6E745A"/>
                </a:solidFill>
                <a:latin typeface="Cambria"/>
                <a:cs typeface="Cambria"/>
              </a:rPr>
              <a:t>e</a:t>
            </a:r>
            <a:endParaRPr sz="2000" dirty="0">
              <a:latin typeface="Cambria"/>
              <a:cs typeface="Cambria"/>
            </a:endParaRPr>
          </a:p>
          <a:p>
            <a:pPr marR="635" algn="ctr">
              <a:lnSpc>
                <a:spcPct val="100000"/>
              </a:lnSpc>
              <a:spcBef>
                <a:spcPts val="1200"/>
              </a:spcBef>
            </a:pPr>
            <a:r>
              <a:rPr sz="2000" b="1" spc="105" dirty="0">
                <a:solidFill>
                  <a:srgbClr val="6E745A"/>
                </a:solidFill>
                <a:latin typeface="Cambria"/>
                <a:cs typeface="Cambria"/>
              </a:rPr>
              <a:t>Costruire</a:t>
            </a:r>
            <a:r>
              <a:rPr sz="2000" b="1" spc="340" dirty="0">
                <a:solidFill>
                  <a:srgbClr val="6E745A"/>
                </a:solidFill>
                <a:latin typeface="Cambria"/>
                <a:cs typeface="Cambria"/>
              </a:rPr>
              <a:t> </a:t>
            </a:r>
            <a:r>
              <a:rPr sz="2000" b="1" spc="114" dirty="0">
                <a:solidFill>
                  <a:srgbClr val="6E745A"/>
                </a:solidFill>
                <a:latin typeface="Cambria"/>
                <a:cs typeface="Cambria"/>
              </a:rPr>
              <a:t>un</a:t>
            </a:r>
            <a:r>
              <a:rPr sz="2000" b="1" spc="270" dirty="0">
                <a:solidFill>
                  <a:srgbClr val="6E745A"/>
                </a:solidFill>
                <a:latin typeface="Cambria"/>
                <a:cs typeface="Cambria"/>
              </a:rPr>
              <a:t> </a:t>
            </a:r>
            <a:r>
              <a:rPr sz="2000" b="1" spc="110" dirty="0">
                <a:solidFill>
                  <a:srgbClr val="6E745A"/>
                </a:solidFill>
                <a:latin typeface="Cambria"/>
                <a:cs typeface="Cambria"/>
              </a:rPr>
              <a:t>Futuro</a:t>
            </a:r>
            <a:r>
              <a:rPr sz="2000" b="1" spc="310" dirty="0">
                <a:solidFill>
                  <a:srgbClr val="6E745A"/>
                </a:solidFill>
                <a:latin typeface="Cambria"/>
                <a:cs typeface="Cambria"/>
              </a:rPr>
              <a:t> </a:t>
            </a:r>
            <a:r>
              <a:rPr sz="2000" b="1" spc="80" dirty="0">
                <a:solidFill>
                  <a:srgbClr val="6E745A"/>
                </a:solidFill>
                <a:latin typeface="Cambria"/>
                <a:cs typeface="Cambria"/>
              </a:rPr>
              <a:t>Migliore</a:t>
            </a:r>
            <a:r>
              <a:rPr sz="2000" b="1" spc="320" dirty="0">
                <a:solidFill>
                  <a:srgbClr val="6E745A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6E745A"/>
                </a:solidFill>
                <a:latin typeface="Cambria"/>
                <a:cs typeface="Cambria"/>
              </a:rPr>
              <a:t>per</a:t>
            </a:r>
            <a:r>
              <a:rPr sz="2000" b="1" spc="275" dirty="0">
                <a:solidFill>
                  <a:srgbClr val="6E745A"/>
                </a:solidFill>
                <a:latin typeface="Cambria"/>
                <a:cs typeface="Cambria"/>
              </a:rPr>
              <a:t> </a:t>
            </a:r>
            <a:r>
              <a:rPr sz="2000" b="1" spc="120" dirty="0">
                <a:solidFill>
                  <a:srgbClr val="6E745A"/>
                </a:solidFill>
                <a:latin typeface="Cambria"/>
                <a:cs typeface="Cambria"/>
              </a:rPr>
              <a:t>Tutti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20D458F-3A59-EE1B-8F9D-82F3E9A4C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25" y="837835"/>
            <a:ext cx="6359208" cy="24844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4654296" y="0"/>
                </a:moveTo>
                <a:lnTo>
                  <a:pt x="0" y="0"/>
                </a:lnTo>
                <a:lnTo>
                  <a:pt x="0" y="6858000"/>
                </a:lnTo>
                <a:lnTo>
                  <a:pt x="4654296" y="6858000"/>
                </a:lnTo>
                <a:lnTo>
                  <a:pt x="465429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1063" rIns="0" bIns="0" rtlCol="0">
            <a:spAutoFit/>
          </a:bodyPr>
          <a:lstStyle/>
          <a:p>
            <a:pPr marL="650240">
              <a:lnSpc>
                <a:spcPct val="100000"/>
              </a:lnSpc>
              <a:spcBef>
                <a:spcPts val="95"/>
              </a:spcBef>
            </a:pPr>
            <a:r>
              <a:rPr sz="3200" spc="275" dirty="0">
                <a:solidFill>
                  <a:srgbClr val="948546"/>
                </a:solidFill>
              </a:rPr>
              <a:t>CHI</a:t>
            </a:r>
            <a:r>
              <a:rPr sz="3200" spc="250" dirty="0">
                <a:solidFill>
                  <a:srgbClr val="948546"/>
                </a:solidFill>
              </a:rPr>
              <a:t> </a:t>
            </a:r>
            <a:r>
              <a:rPr sz="3200" spc="240" dirty="0">
                <a:solidFill>
                  <a:srgbClr val="948546"/>
                </a:solidFill>
              </a:rPr>
              <a:t>SIAMO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6232" y="813816"/>
            <a:ext cx="5513832" cy="52943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5609" y="1456181"/>
            <a:ext cx="3359150" cy="45218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714"/>
              </a:lnSpc>
              <a:spcBef>
                <a:spcPts val="110"/>
              </a:spcBef>
            </a:pP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L’Impresa</a:t>
            </a:r>
            <a:r>
              <a:rPr sz="15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40" dirty="0">
                <a:solidFill>
                  <a:srgbClr val="FFFFFF"/>
                </a:solidFill>
                <a:latin typeface="Cambria"/>
                <a:cs typeface="Cambria"/>
              </a:rPr>
              <a:t>SAN</a:t>
            </a:r>
            <a:r>
              <a:rPr sz="15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60" dirty="0">
                <a:solidFill>
                  <a:srgbClr val="FFFFFF"/>
                </a:solidFill>
                <a:latin typeface="Cambria"/>
                <a:cs typeface="Cambria"/>
              </a:rPr>
              <a:t>SALVO</a:t>
            </a:r>
            <a:r>
              <a:rPr sz="15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APPALTI</a:t>
            </a:r>
            <a:endParaRPr sz="1500">
              <a:latin typeface="Cambria"/>
              <a:cs typeface="Cambria"/>
            </a:endParaRPr>
          </a:p>
          <a:p>
            <a:pPr algn="ctr">
              <a:lnSpc>
                <a:spcPts val="1620"/>
              </a:lnSpc>
            </a:pPr>
            <a:r>
              <a:rPr sz="1500" spc="150" dirty="0">
                <a:solidFill>
                  <a:srgbClr val="FFFFFF"/>
                </a:solidFill>
                <a:latin typeface="Cambria"/>
                <a:cs typeface="Cambria"/>
              </a:rPr>
              <a:t>S.P.A.</a:t>
            </a:r>
            <a:r>
              <a:rPr sz="15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opera</a:t>
            </a:r>
            <a:r>
              <a:rPr sz="15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Cambria"/>
                <a:cs typeface="Cambria"/>
              </a:rPr>
              <a:t>dal</a:t>
            </a:r>
            <a:r>
              <a:rPr sz="15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Cambria"/>
                <a:cs typeface="Cambria"/>
              </a:rPr>
              <a:t>2017 </a:t>
            </a:r>
            <a:r>
              <a:rPr sz="1500" spc="90" dirty="0">
                <a:solidFill>
                  <a:srgbClr val="FFFFFF"/>
                </a:solidFill>
                <a:latin typeface="Cambria"/>
                <a:cs typeface="Cambria"/>
              </a:rPr>
              <a:t>nel </a:t>
            </a: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settore</a:t>
            </a:r>
            <a:endParaRPr sz="1500">
              <a:latin typeface="Cambria"/>
              <a:cs typeface="Cambria"/>
            </a:endParaRPr>
          </a:p>
          <a:p>
            <a:pPr marL="36830" marR="36830" indent="5080" algn="ctr">
              <a:lnSpc>
                <a:spcPct val="90200"/>
              </a:lnSpc>
              <a:spcBef>
                <a:spcPts val="80"/>
              </a:spcBef>
            </a:pP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delle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Cambria"/>
                <a:cs typeface="Cambria"/>
              </a:rPr>
              <a:t>Costruzioni</a:t>
            </a:r>
            <a:r>
              <a:rPr sz="15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Cambria"/>
                <a:cs typeface="Cambria"/>
              </a:rPr>
              <a:t>Edili</a:t>
            </a:r>
            <a:r>
              <a:rPr sz="15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5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Cambria"/>
                <a:cs typeface="Cambria"/>
              </a:rPr>
              <a:t>si</a:t>
            </a:r>
            <a:r>
              <a:rPr sz="15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Cambria"/>
                <a:cs typeface="Cambria"/>
              </a:rPr>
              <a:t>occupa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5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Servizi</a:t>
            </a:r>
            <a:r>
              <a:rPr sz="15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5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Progettazione, </a:t>
            </a:r>
            <a:r>
              <a:rPr sz="1500" spc="90" dirty="0">
                <a:solidFill>
                  <a:srgbClr val="FFFFFF"/>
                </a:solidFill>
                <a:latin typeface="Cambria"/>
                <a:cs typeface="Cambria"/>
              </a:rPr>
              <a:t>Ristrutturazione,</a:t>
            </a:r>
            <a:r>
              <a:rPr sz="15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Riqualificazione</a:t>
            </a:r>
            <a:r>
              <a:rPr sz="15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Cambria"/>
                <a:cs typeface="Cambria"/>
              </a:rPr>
              <a:t>e </a:t>
            </a:r>
            <a:r>
              <a:rPr sz="1500" spc="90" dirty="0">
                <a:solidFill>
                  <a:srgbClr val="FFFFFF"/>
                </a:solidFill>
                <a:latin typeface="Cambria"/>
                <a:cs typeface="Cambria"/>
              </a:rPr>
              <a:t>Costruzione ex</a:t>
            </a:r>
            <a:r>
              <a:rPr sz="15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novo</a:t>
            </a:r>
            <a:r>
              <a:rPr sz="15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5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0" dirty="0">
                <a:solidFill>
                  <a:srgbClr val="FFFFFF"/>
                </a:solidFill>
                <a:latin typeface="Cambria"/>
                <a:cs typeface="Cambria"/>
              </a:rPr>
              <a:t>Edifici </a:t>
            </a:r>
            <a:r>
              <a:rPr sz="1500" spc="85" dirty="0">
                <a:solidFill>
                  <a:srgbClr val="FFFFFF"/>
                </a:solidFill>
                <a:latin typeface="Cambria"/>
                <a:cs typeface="Cambria"/>
              </a:rPr>
              <a:t>Civili,</a:t>
            </a:r>
            <a:r>
              <a:rPr sz="15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Cambria"/>
                <a:cs typeface="Cambria"/>
              </a:rPr>
              <a:t>Industriali, Commerciali, </a:t>
            </a:r>
            <a:r>
              <a:rPr sz="1500" spc="85" dirty="0">
                <a:solidFill>
                  <a:srgbClr val="FFFFFF"/>
                </a:solidFill>
                <a:latin typeface="Cambria"/>
                <a:cs typeface="Cambria"/>
              </a:rPr>
              <a:t>Pubblici</a:t>
            </a:r>
            <a:r>
              <a:rPr sz="15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5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Cambria"/>
                <a:cs typeface="Cambria"/>
              </a:rPr>
              <a:t>Monumentali.</a:t>
            </a:r>
            <a:endParaRPr sz="1500">
              <a:latin typeface="Cambria"/>
              <a:cs typeface="Cambria"/>
            </a:endParaRPr>
          </a:p>
          <a:p>
            <a:pPr marL="118745" marR="116205" algn="ctr">
              <a:lnSpc>
                <a:spcPct val="90000"/>
              </a:lnSpc>
              <a:spcBef>
                <a:spcPts val="1385"/>
              </a:spcBef>
            </a:pPr>
            <a:r>
              <a:rPr sz="1500" spc="9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15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particolare,</a:t>
            </a: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1500" spc="150" dirty="0">
                <a:solidFill>
                  <a:srgbClr val="FFFFFF"/>
                </a:solidFill>
                <a:latin typeface="Cambria"/>
                <a:cs typeface="Cambria"/>
              </a:rPr>
              <a:t> SSAPP</a:t>
            </a:r>
            <a:r>
              <a:rPr sz="15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Cambria"/>
                <a:cs typeface="Cambria"/>
              </a:rPr>
              <a:t>gestisce</a:t>
            </a:r>
            <a:r>
              <a:rPr sz="15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Cambria"/>
                <a:cs typeface="Cambria"/>
              </a:rPr>
              <a:t>i </a:t>
            </a: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lavori</a:t>
            </a:r>
            <a:r>
              <a:rPr sz="15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5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Cambria"/>
                <a:cs typeface="Cambria"/>
              </a:rPr>
              <a:t>movimento</a:t>
            </a: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terra,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operazioni di</a:t>
            </a:r>
            <a:r>
              <a:rPr sz="15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05" dirty="0">
                <a:solidFill>
                  <a:srgbClr val="FFFFFF"/>
                </a:solidFill>
                <a:latin typeface="Cambria"/>
                <a:cs typeface="Cambria"/>
              </a:rPr>
              <a:t>scavo,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demolizioni, </a:t>
            </a: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opere</a:t>
            </a: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05" dirty="0">
                <a:solidFill>
                  <a:srgbClr val="FFFFFF"/>
                </a:solidFill>
                <a:latin typeface="Cambria"/>
                <a:cs typeface="Cambria"/>
              </a:rPr>
              <a:t>murarie,</a:t>
            </a: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rifacimenti, </a:t>
            </a:r>
            <a:r>
              <a:rPr sz="1500" spc="95" dirty="0">
                <a:solidFill>
                  <a:srgbClr val="FFFFFF"/>
                </a:solidFill>
                <a:latin typeface="Cambria"/>
                <a:cs typeface="Cambria"/>
              </a:rPr>
              <a:t>restauri,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Cambria"/>
                <a:cs typeface="Cambria"/>
              </a:rPr>
              <a:t>manutenzioni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5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realizzazione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 di</a:t>
            </a:r>
            <a:r>
              <a:rPr sz="15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Cambria"/>
                <a:cs typeface="Cambria"/>
              </a:rPr>
              <a:t>impianti</a:t>
            </a:r>
            <a:r>
              <a:rPr sz="15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idrici,</a:t>
            </a:r>
            <a:r>
              <a:rPr sz="15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sz="1500" spc="85" dirty="0">
                <a:solidFill>
                  <a:srgbClr val="FFFFFF"/>
                </a:solidFill>
                <a:latin typeface="Cambria"/>
                <a:cs typeface="Cambria"/>
              </a:rPr>
              <a:t>riscaldamento </a:t>
            </a:r>
            <a:r>
              <a:rPr sz="1500" spc="80" dirty="0">
                <a:solidFill>
                  <a:srgbClr val="FFFFFF"/>
                </a:solidFill>
                <a:latin typeface="Cambria"/>
                <a:cs typeface="Cambria"/>
              </a:rPr>
              <a:t>ed</a:t>
            </a:r>
            <a:r>
              <a:rPr sz="15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elettrici.</a:t>
            </a:r>
            <a:endParaRPr sz="1500">
              <a:latin typeface="Cambria"/>
              <a:cs typeface="Cambria"/>
            </a:endParaRPr>
          </a:p>
          <a:p>
            <a:pPr marL="12700" marR="5080" indent="-5715" algn="ctr">
              <a:lnSpc>
                <a:spcPct val="90000"/>
              </a:lnSpc>
              <a:spcBef>
                <a:spcPts val="1405"/>
              </a:spcBef>
            </a:pP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L’aspetto</a:t>
            </a:r>
            <a:r>
              <a:rPr sz="15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distintivo</a:t>
            </a: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Cambria"/>
                <a:cs typeface="Cambria"/>
              </a:rPr>
              <a:t>legante</a:t>
            </a:r>
            <a:r>
              <a:rPr sz="15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attiene </a:t>
            </a:r>
            <a:r>
              <a:rPr sz="1500" spc="85" dirty="0">
                <a:solidFill>
                  <a:srgbClr val="FFFFFF"/>
                </a:solidFill>
                <a:latin typeface="Cambria"/>
                <a:cs typeface="Cambria"/>
              </a:rPr>
              <a:t>alla</a:t>
            </a:r>
            <a:r>
              <a:rPr sz="15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“Sostenibilità”</a:t>
            </a:r>
            <a:r>
              <a:rPr sz="15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Cambria"/>
                <a:cs typeface="Cambria"/>
              </a:rPr>
              <a:t>poiché</a:t>
            </a:r>
            <a:r>
              <a:rPr sz="15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95" dirty="0">
                <a:solidFill>
                  <a:srgbClr val="FFFFFF"/>
                </a:solidFill>
                <a:latin typeface="Cambria"/>
                <a:cs typeface="Cambria"/>
              </a:rPr>
              <a:t>puntiamo </a:t>
            </a:r>
            <a:r>
              <a:rPr sz="1500" spc="70" dirty="0">
                <a:solidFill>
                  <a:srgbClr val="FFFFFF"/>
                </a:solidFill>
                <a:latin typeface="Cambria"/>
                <a:cs typeface="Cambria"/>
              </a:rPr>
              <a:t>sull’eccellenza</a:t>
            </a:r>
            <a:r>
              <a:rPr sz="15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Cambria"/>
                <a:cs typeface="Cambria"/>
              </a:rPr>
              <a:t>ambientale</a:t>
            </a:r>
            <a:r>
              <a:rPr sz="15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00" dirty="0">
                <a:solidFill>
                  <a:srgbClr val="FFFFFF"/>
                </a:solidFill>
                <a:latin typeface="Cambria"/>
                <a:cs typeface="Cambria"/>
              </a:rPr>
              <a:t>con</a:t>
            </a:r>
            <a:r>
              <a:rPr sz="15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35" dirty="0">
                <a:solidFill>
                  <a:srgbClr val="FFFFFF"/>
                </a:solidFill>
                <a:latin typeface="Cambria"/>
                <a:cs typeface="Cambria"/>
              </a:rPr>
              <a:t>una </a:t>
            </a:r>
            <a:r>
              <a:rPr sz="1500" spc="105" dirty="0">
                <a:solidFill>
                  <a:srgbClr val="FFFFFF"/>
                </a:solidFill>
                <a:latin typeface="Cambria"/>
                <a:cs typeface="Cambria"/>
              </a:rPr>
              <a:t>chiara</a:t>
            </a:r>
            <a:r>
              <a:rPr sz="15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focalizzazione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Cambria"/>
                <a:cs typeface="Cambria"/>
              </a:rPr>
              <a:t>sul</a:t>
            </a:r>
            <a:r>
              <a:rPr sz="15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processo</a:t>
            </a:r>
            <a:r>
              <a:rPr sz="1500" spc="5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5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transizione </a:t>
            </a:r>
            <a:r>
              <a:rPr sz="1500" spc="70" dirty="0">
                <a:solidFill>
                  <a:srgbClr val="FFFFFF"/>
                </a:solidFill>
                <a:latin typeface="Cambria"/>
                <a:cs typeface="Cambria"/>
              </a:rPr>
              <a:t>ecologica.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1584960"/>
            <a:ext cx="3834384" cy="36880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53429" y="1466164"/>
            <a:ext cx="44958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265" dirty="0">
                <a:solidFill>
                  <a:srgbClr val="948546"/>
                </a:solidFill>
                <a:latin typeface="Cambria"/>
                <a:cs typeface="Cambria"/>
              </a:rPr>
              <a:t>CORPORATE</a:t>
            </a:r>
            <a:r>
              <a:rPr sz="3200" b="1" spc="34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3200" b="1" spc="250" dirty="0">
                <a:solidFill>
                  <a:srgbClr val="948546"/>
                </a:solidFill>
                <a:latin typeface="Cambria"/>
                <a:cs typeface="Cambria"/>
              </a:rPr>
              <a:t>VALUES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8440" y="2795477"/>
            <a:ext cx="5782945" cy="222186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926465" indent="-913765">
              <a:lnSpc>
                <a:spcPct val="100000"/>
              </a:lnSpc>
              <a:spcBef>
                <a:spcPts val="1545"/>
              </a:spcBef>
              <a:buClr>
                <a:srgbClr val="958564"/>
              </a:buClr>
              <a:buAutoNum type="arabicPeriod"/>
              <a:tabLst>
                <a:tab pos="926465" algn="l"/>
              </a:tabLst>
            </a:pPr>
            <a:r>
              <a:rPr sz="2400" spc="270" dirty="0">
                <a:solidFill>
                  <a:srgbClr val="948546"/>
                </a:solidFill>
                <a:latin typeface="Cambria"/>
                <a:cs typeface="Cambria"/>
              </a:rPr>
              <a:t>PROJECT</a:t>
            </a:r>
            <a:r>
              <a:rPr sz="2400" spc="13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400" spc="170" dirty="0">
                <a:solidFill>
                  <a:srgbClr val="948546"/>
                </a:solidFill>
                <a:latin typeface="Cambria"/>
                <a:cs typeface="Cambria"/>
              </a:rPr>
              <a:t>TECHNICAL</a:t>
            </a:r>
            <a:r>
              <a:rPr sz="2400" spc="13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400" spc="229" dirty="0">
                <a:solidFill>
                  <a:srgbClr val="948546"/>
                </a:solidFill>
                <a:latin typeface="Cambria"/>
                <a:cs typeface="Cambria"/>
              </a:rPr>
              <a:t>DESIGN</a:t>
            </a:r>
            <a:endParaRPr sz="2400">
              <a:latin typeface="Cambria"/>
              <a:cs typeface="Cambria"/>
            </a:endParaRPr>
          </a:p>
          <a:p>
            <a:pPr marL="926465" indent="-913765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926465" algn="l"/>
              </a:tabLst>
            </a:pPr>
            <a:r>
              <a:rPr sz="2400" spc="235" dirty="0">
                <a:solidFill>
                  <a:srgbClr val="948546"/>
                </a:solidFill>
                <a:latin typeface="Cambria"/>
                <a:cs typeface="Cambria"/>
              </a:rPr>
              <a:t>GOVERNANCE</a:t>
            </a:r>
            <a:r>
              <a:rPr sz="2400" spc="13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400" spc="260" dirty="0">
                <a:solidFill>
                  <a:srgbClr val="948546"/>
                </a:solidFill>
                <a:latin typeface="Cambria"/>
                <a:cs typeface="Cambria"/>
              </a:rPr>
              <a:t>&amp;</a:t>
            </a:r>
            <a:r>
              <a:rPr sz="2400" spc="15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400" spc="160" dirty="0">
                <a:solidFill>
                  <a:srgbClr val="948546"/>
                </a:solidFill>
                <a:latin typeface="Cambria"/>
                <a:cs typeface="Cambria"/>
              </a:rPr>
              <a:t>MANAGEMENT</a:t>
            </a:r>
            <a:endParaRPr sz="2400">
              <a:latin typeface="Cambria"/>
              <a:cs typeface="Cambria"/>
            </a:endParaRPr>
          </a:p>
          <a:p>
            <a:pPr marL="926465" indent="-9137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926465" algn="l"/>
              </a:tabLst>
            </a:pPr>
            <a:r>
              <a:rPr sz="2400" spc="335" dirty="0">
                <a:solidFill>
                  <a:srgbClr val="948546"/>
                </a:solidFill>
                <a:latin typeface="Cambria"/>
                <a:cs typeface="Cambria"/>
              </a:rPr>
              <a:t>ECO</a:t>
            </a:r>
            <a:r>
              <a:rPr sz="2400" spc="12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400" spc="180" dirty="0">
                <a:solidFill>
                  <a:srgbClr val="948546"/>
                </a:solidFill>
                <a:latin typeface="Cambria"/>
                <a:cs typeface="Cambria"/>
              </a:rPr>
              <a:t>BUILDING</a:t>
            </a:r>
            <a:r>
              <a:rPr sz="2400" spc="10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400" spc="180" dirty="0">
                <a:solidFill>
                  <a:srgbClr val="948546"/>
                </a:solidFill>
                <a:latin typeface="Cambria"/>
                <a:cs typeface="Cambria"/>
              </a:rPr>
              <a:t>CONSTRUCTION</a:t>
            </a:r>
            <a:endParaRPr sz="2400">
              <a:latin typeface="Cambria"/>
              <a:cs typeface="Cambria"/>
            </a:endParaRPr>
          </a:p>
          <a:p>
            <a:pPr marL="926465" indent="-913765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926465" algn="l"/>
              </a:tabLst>
            </a:pPr>
            <a:r>
              <a:rPr sz="2400" spc="235" dirty="0">
                <a:solidFill>
                  <a:srgbClr val="948546"/>
                </a:solidFill>
                <a:latin typeface="Cambria"/>
                <a:cs typeface="Cambria"/>
              </a:rPr>
              <a:t>BEST</a:t>
            </a:r>
            <a:r>
              <a:rPr sz="2400" spc="13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400" spc="195" dirty="0">
                <a:solidFill>
                  <a:srgbClr val="948546"/>
                </a:solidFill>
                <a:latin typeface="Cambria"/>
                <a:cs typeface="Cambria"/>
              </a:rPr>
              <a:t>PRACTICES</a:t>
            </a:r>
            <a:r>
              <a:rPr sz="2400" spc="13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400" spc="100" dirty="0">
                <a:solidFill>
                  <a:srgbClr val="948546"/>
                </a:solidFill>
                <a:latin typeface="Cambria"/>
                <a:cs typeface="Cambria"/>
              </a:rPr>
              <a:t>INNOVATION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8321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8096"/>
            <a:ext cx="12189460" cy="2280285"/>
          </a:xfrm>
          <a:custGeom>
            <a:avLst/>
            <a:gdLst/>
            <a:ahLst/>
            <a:cxnLst/>
            <a:rect l="l" t="t" r="r" b="b"/>
            <a:pathLst>
              <a:path w="12189460" h="2280284">
                <a:moveTo>
                  <a:pt x="12188952" y="0"/>
                </a:moveTo>
                <a:lnTo>
                  <a:pt x="0" y="0"/>
                </a:lnTo>
                <a:lnTo>
                  <a:pt x="0" y="2279904"/>
                </a:lnTo>
                <a:lnTo>
                  <a:pt x="12188952" y="2279904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36301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5323" y="3892041"/>
            <a:ext cx="11550650" cy="2582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 algn="just">
              <a:lnSpc>
                <a:spcPct val="100000"/>
              </a:lnSpc>
              <a:spcBef>
                <a:spcPts val="90"/>
              </a:spcBef>
            </a:pPr>
            <a:r>
              <a:rPr sz="2600" dirty="0">
                <a:solidFill>
                  <a:srgbClr val="948546"/>
                </a:solidFill>
                <a:latin typeface="Cambria"/>
                <a:cs typeface="Cambria"/>
              </a:rPr>
              <a:t>I</a:t>
            </a:r>
            <a:r>
              <a:rPr sz="2600" spc="18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600" spc="165" dirty="0">
                <a:solidFill>
                  <a:srgbClr val="948546"/>
                </a:solidFill>
                <a:latin typeface="Cambria"/>
                <a:cs typeface="Cambria"/>
              </a:rPr>
              <a:t>NOSTRI</a:t>
            </a:r>
            <a:r>
              <a:rPr sz="2600" spc="22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600" spc="160" dirty="0">
                <a:solidFill>
                  <a:srgbClr val="948546"/>
                </a:solidFill>
                <a:latin typeface="Cambria"/>
                <a:cs typeface="Cambria"/>
              </a:rPr>
              <a:t>IMPEGNI</a:t>
            </a:r>
            <a:r>
              <a:rPr sz="2600" spc="21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600" spc="65" dirty="0">
                <a:solidFill>
                  <a:srgbClr val="948546"/>
                </a:solidFill>
                <a:latin typeface="Cambria"/>
                <a:cs typeface="Cambria"/>
              </a:rPr>
              <a:t>IN</a:t>
            </a:r>
            <a:r>
              <a:rPr sz="2600" spc="190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600" spc="145" dirty="0">
                <a:solidFill>
                  <a:srgbClr val="948546"/>
                </a:solidFill>
                <a:latin typeface="Cambria"/>
                <a:cs typeface="Cambria"/>
              </a:rPr>
              <a:t>“CANTIERE”</a:t>
            </a:r>
            <a:r>
              <a:rPr sz="2600" spc="229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600" spc="210" dirty="0">
                <a:solidFill>
                  <a:srgbClr val="948546"/>
                </a:solidFill>
                <a:latin typeface="Cambria"/>
                <a:cs typeface="Cambria"/>
              </a:rPr>
              <a:t>PER</a:t>
            </a:r>
            <a:r>
              <a:rPr sz="2600" spc="19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600" spc="260" dirty="0">
                <a:solidFill>
                  <a:srgbClr val="948546"/>
                </a:solidFill>
                <a:latin typeface="Cambria"/>
                <a:cs typeface="Cambria"/>
              </a:rPr>
              <a:t>CREARE</a:t>
            </a:r>
            <a:r>
              <a:rPr sz="2600" spc="19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600" spc="204" dirty="0">
                <a:solidFill>
                  <a:srgbClr val="948546"/>
                </a:solidFill>
                <a:latin typeface="Cambria"/>
                <a:cs typeface="Cambria"/>
              </a:rPr>
              <a:t>VALORE</a:t>
            </a:r>
            <a:r>
              <a:rPr sz="2600" spc="215" dirty="0">
                <a:solidFill>
                  <a:srgbClr val="948546"/>
                </a:solidFill>
                <a:latin typeface="Cambria"/>
                <a:cs typeface="Cambria"/>
              </a:rPr>
              <a:t> </a:t>
            </a:r>
            <a:r>
              <a:rPr sz="2600" spc="185" dirty="0">
                <a:solidFill>
                  <a:srgbClr val="948546"/>
                </a:solidFill>
                <a:latin typeface="Cambria"/>
                <a:cs typeface="Cambria"/>
              </a:rPr>
              <a:t>SOSTENIBILE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85"/>
              </a:spcBef>
            </a:pPr>
            <a:endParaRPr sz="2600">
              <a:latin typeface="Cambria"/>
              <a:cs typeface="Cambria"/>
            </a:endParaRPr>
          </a:p>
          <a:p>
            <a:pPr marL="12700" marR="8890" algn="just">
              <a:lnSpc>
                <a:spcPct val="110100"/>
              </a:lnSpc>
            </a:pP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sz="18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strategia</a:t>
            </a:r>
            <a:r>
              <a:rPr sz="18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</a:t>
            </a:r>
            <a:r>
              <a:rPr sz="18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business</a:t>
            </a:r>
            <a:r>
              <a:rPr sz="18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è</a:t>
            </a:r>
            <a:r>
              <a:rPr sz="18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orientata</a:t>
            </a:r>
            <a:r>
              <a:rPr sz="18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al</a:t>
            </a:r>
            <a:r>
              <a:rPr sz="18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raggiungimento</a:t>
            </a:r>
            <a:r>
              <a:rPr sz="18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</a:t>
            </a:r>
            <a:r>
              <a:rPr sz="18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obiettivi</a:t>
            </a:r>
            <a:r>
              <a:rPr sz="18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capaci</a:t>
            </a:r>
            <a:r>
              <a:rPr sz="18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</a:t>
            </a:r>
            <a:r>
              <a:rPr sz="18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creare</a:t>
            </a:r>
            <a:r>
              <a:rPr sz="18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valore</a:t>
            </a:r>
            <a:r>
              <a:rPr sz="18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</a:t>
            </a:r>
            <a:r>
              <a:rPr sz="18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il</a:t>
            </a:r>
            <a:r>
              <a:rPr sz="18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domani</a:t>
            </a:r>
            <a:r>
              <a:rPr sz="18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</a:t>
            </a:r>
            <a:r>
              <a:rPr sz="18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sz="18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prossime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generazioni.</a:t>
            </a:r>
            <a:r>
              <a:rPr sz="1800" spc="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Il</a:t>
            </a:r>
            <a:r>
              <a:rPr sz="1800" spc="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complesso</a:t>
            </a:r>
            <a:r>
              <a:rPr sz="1800" spc="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mondo</a:t>
            </a:r>
            <a:r>
              <a:rPr sz="1800" spc="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dell’edilizia</a:t>
            </a:r>
            <a:r>
              <a:rPr sz="1800" spc="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deve</a:t>
            </a:r>
            <a:r>
              <a:rPr sz="1800" spc="9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adeguarsi</a:t>
            </a:r>
            <a:r>
              <a:rPr sz="1800" spc="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alla</a:t>
            </a:r>
            <a:r>
              <a:rPr sz="1800" spc="10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richiesta</a:t>
            </a:r>
            <a:r>
              <a:rPr sz="1800" spc="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del</a:t>
            </a:r>
            <a:r>
              <a:rPr sz="1800" spc="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mercato</a:t>
            </a:r>
            <a:r>
              <a:rPr sz="1800" spc="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</a:t>
            </a:r>
            <a:r>
              <a:rPr sz="1800" spc="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esponenziale</a:t>
            </a:r>
            <a:r>
              <a:rPr sz="1800" spc="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attenziona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l’innovazione</a:t>
            </a:r>
            <a:r>
              <a:rPr sz="1800" spc="2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infrastrutturale</a:t>
            </a:r>
            <a:r>
              <a:rPr sz="1800" spc="229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800" spc="2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sz="1800" spc="2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bisogni</a:t>
            </a:r>
            <a:r>
              <a:rPr sz="1800" spc="2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</a:t>
            </a:r>
            <a:r>
              <a:rPr sz="1800" spc="2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sostenibilità</a:t>
            </a:r>
            <a:r>
              <a:rPr sz="1800" spc="229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afferenti</a:t>
            </a:r>
            <a:r>
              <a:rPr sz="1800" spc="2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alla</a:t>
            </a:r>
            <a:r>
              <a:rPr sz="1800" spc="2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tutela</a:t>
            </a:r>
            <a:r>
              <a:rPr sz="1800" spc="229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dell’ambiente</a:t>
            </a:r>
            <a:r>
              <a:rPr sz="1800" spc="2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800" spc="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sz="1800" spc="2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riduzione</a:t>
            </a:r>
            <a:r>
              <a:rPr sz="1800" spc="2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</a:t>
            </a:r>
            <a:r>
              <a:rPr sz="1800" spc="2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impatti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inquinanti.</a:t>
            </a:r>
            <a:r>
              <a:rPr sz="1800" spc="2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Governace</a:t>
            </a:r>
            <a:r>
              <a:rPr sz="1800" spc="2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sz="1800" spc="2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sz="1800" spc="2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Progettazione</a:t>
            </a:r>
            <a:r>
              <a:rPr sz="1800" spc="2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quindi,</a:t>
            </a:r>
            <a:r>
              <a:rPr sz="1800" spc="2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attraverso</a:t>
            </a:r>
            <a:r>
              <a:rPr sz="1800" spc="2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sz="1800" spc="2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scelta</a:t>
            </a:r>
            <a:r>
              <a:rPr sz="1800" spc="2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</a:t>
            </a:r>
            <a:r>
              <a:rPr sz="1800" spc="2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materiali</a:t>
            </a:r>
            <a:r>
              <a:rPr sz="1800" spc="2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edili</a:t>
            </a:r>
            <a:r>
              <a:rPr sz="1800" spc="2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sempre</a:t>
            </a:r>
            <a:r>
              <a:rPr sz="1800" spc="2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più</a:t>
            </a:r>
            <a:r>
              <a:rPr sz="1800" spc="2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ecosostenibili</a:t>
            </a:r>
            <a:r>
              <a:rPr sz="1800" spc="2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l’utilizzo</a:t>
            </a:r>
            <a:r>
              <a:rPr sz="18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“prodotti</a:t>
            </a:r>
            <a:r>
              <a:rPr sz="18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certificati”,</a:t>
            </a:r>
            <a:r>
              <a:rPr sz="18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perseguono</a:t>
            </a:r>
            <a:r>
              <a:rPr sz="18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quindi</a:t>
            </a:r>
            <a:r>
              <a:rPr sz="1800" spc="-6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</a:t>
            </a:r>
            <a:r>
              <a:rPr sz="18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validazione</a:t>
            </a:r>
            <a:r>
              <a:rPr sz="18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un</a:t>
            </a:r>
            <a:r>
              <a:rPr sz="18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Processo</a:t>
            </a:r>
            <a:r>
              <a:rPr sz="18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Costruttivo</a:t>
            </a:r>
            <a:r>
              <a:rPr sz="1800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Edilizio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sempre</a:t>
            </a:r>
            <a:r>
              <a:rPr sz="180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più</a:t>
            </a:r>
            <a:r>
              <a:rPr sz="18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Green.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7313" y="1990090"/>
            <a:ext cx="316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4150" algn="l"/>
              </a:tabLst>
            </a:pPr>
            <a:r>
              <a:rPr sz="1800" spc="60" dirty="0">
                <a:solidFill>
                  <a:srgbClr val="7A7366"/>
                </a:solidFill>
                <a:latin typeface="Cambria"/>
                <a:cs typeface="Cambria"/>
              </a:rPr>
              <a:t>Attraverso</a:t>
            </a:r>
            <a:r>
              <a:rPr sz="1800" dirty="0">
                <a:solidFill>
                  <a:srgbClr val="7A7366"/>
                </a:solidFill>
                <a:latin typeface="Cambria"/>
                <a:cs typeface="Cambria"/>
              </a:rPr>
              <a:t>	</a:t>
            </a:r>
            <a:r>
              <a:rPr sz="1800" spc="95" dirty="0">
                <a:solidFill>
                  <a:srgbClr val="7A7366"/>
                </a:solidFill>
                <a:latin typeface="Cambria"/>
                <a:cs typeface="Cambria"/>
              </a:rPr>
              <a:t>comportamenti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0250" y="1990090"/>
            <a:ext cx="433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04670" algn="l"/>
                <a:tab pos="2606675" algn="l"/>
                <a:tab pos="3024505" algn="l"/>
              </a:tabLst>
            </a:pPr>
            <a:r>
              <a:rPr sz="1800" spc="100" dirty="0">
                <a:solidFill>
                  <a:srgbClr val="7A7366"/>
                </a:solidFill>
                <a:latin typeface="Cambria"/>
                <a:cs typeface="Cambria"/>
              </a:rPr>
              <a:t>Responsabili,</a:t>
            </a:r>
            <a:r>
              <a:rPr sz="1800" dirty="0">
                <a:solidFill>
                  <a:srgbClr val="7A7366"/>
                </a:solidFill>
                <a:latin typeface="Cambria"/>
                <a:cs typeface="Cambria"/>
              </a:rPr>
              <a:t>	</a:t>
            </a:r>
            <a:r>
              <a:rPr sz="1800" spc="95" dirty="0">
                <a:solidFill>
                  <a:srgbClr val="7A7366"/>
                </a:solidFill>
                <a:latin typeface="Cambria"/>
                <a:cs typeface="Cambria"/>
              </a:rPr>
              <a:t>Etici</a:t>
            </a:r>
            <a:r>
              <a:rPr sz="1800" dirty="0">
                <a:solidFill>
                  <a:srgbClr val="7A7366"/>
                </a:solidFill>
                <a:latin typeface="Cambria"/>
                <a:cs typeface="Cambria"/>
              </a:rPr>
              <a:t>	e	</a:t>
            </a:r>
            <a:r>
              <a:rPr sz="1800" spc="85" dirty="0">
                <a:solidFill>
                  <a:srgbClr val="7A7366"/>
                </a:solidFill>
                <a:latin typeface="Cambria"/>
                <a:cs typeface="Cambria"/>
              </a:rPr>
              <a:t>Trasparenti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7313" y="2264409"/>
            <a:ext cx="77647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2085" algn="l"/>
                <a:tab pos="2430145" algn="l"/>
                <a:tab pos="3469640" algn="l"/>
                <a:tab pos="4112895" algn="l"/>
                <a:tab pos="4335780" algn="l"/>
                <a:tab pos="5070475" algn="l"/>
                <a:tab pos="5436235" algn="l"/>
                <a:tab pos="6591300" algn="l"/>
                <a:tab pos="7491095" algn="l"/>
              </a:tabLst>
            </a:pPr>
            <a:r>
              <a:rPr sz="1800" spc="100" dirty="0">
                <a:solidFill>
                  <a:srgbClr val="7A7366"/>
                </a:solidFill>
                <a:latin typeface="Cambria"/>
                <a:cs typeface="Cambria"/>
              </a:rPr>
              <a:t>garantiamo</a:t>
            </a:r>
            <a:r>
              <a:rPr sz="1800" dirty="0">
                <a:solidFill>
                  <a:srgbClr val="7A7366"/>
                </a:solidFill>
                <a:latin typeface="Cambria"/>
                <a:cs typeface="Cambria"/>
              </a:rPr>
              <a:t>	</a:t>
            </a:r>
            <a:r>
              <a:rPr sz="1800" spc="114" dirty="0">
                <a:solidFill>
                  <a:srgbClr val="7A7366"/>
                </a:solidFill>
                <a:latin typeface="Cambria"/>
                <a:cs typeface="Cambria"/>
              </a:rPr>
              <a:t>Fiducia</a:t>
            </a:r>
            <a:r>
              <a:rPr sz="1800" dirty="0">
                <a:solidFill>
                  <a:srgbClr val="7A7366"/>
                </a:solidFill>
                <a:latin typeface="Cambria"/>
                <a:cs typeface="Cambria"/>
              </a:rPr>
              <a:t>	</a:t>
            </a:r>
            <a:r>
              <a:rPr sz="1800" spc="100" dirty="0">
                <a:solidFill>
                  <a:srgbClr val="7A7366"/>
                </a:solidFill>
                <a:latin typeface="Cambria"/>
                <a:cs typeface="Cambria"/>
              </a:rPr>
              <a:t>durante</a:t>
            </a:r>
            <a:r>
              <a:rPr sz="1800" dirty="0">
                <a:solidFill>
                  <a:srgbClr val="7A7366"/>
                </a:solidFill>
                <a:latin typeface="Cambria"/>
                <a:cs typeface="Cambria"/>
              </a:rPr>
              <a:t>	</a:t>
            </a:r>
            <a:r>
              <a:rPr sz="1800" spc="70" dirty="0">
                <a:solidFill>
                  <a:srgbClr val="7A7366"/>
                </a:solidFill>
                <a:latin typeface="Cambria"/>
                <a:cs typeface="Cambria"/>
              </a:rPr>
              <a:t>tutti</a:t>
            </a:r>
            <a:r>
              <a:rPr sz="1800" dirty="0">
                <a:solidFill>
                  <a:srgbClr val="7A7366"/>
                </a:solidFill>
                <a:latin typeface="Cambria"/>
                <a:cs typeface="Cambria"/>
              </a:rPr>
              <a:t>	</a:t>
            </a:r>
            <a:r>
              <a:rPr sz="1800" spc="-50" dirty="0">
                <a:solidFill>
                  <a:srgbClr val="7A7366"/>
                </a:solidFill>
                <a:latin typeface="Cambria"/>
                <a:cs typeface="Cambria"/>
              </a:rPr>
              <a:t>i</a:t>
            </a:r>
            <a:r>
              <a:rPr sz="1800" dirty="0">
                <a:solidFill>
                  <a:srgbClr val="7A7366"/>
                </a:solidFill>
                <a:latin typeface="Cambria"/>
                <a:cs typeface="Cambria"/>
              </a:rPr>
              <a:t>	</a:t>
            </a:r>
            <a:r>
              <a:rPr sz="1800" spc="-10" dirty="0">
                <a:solidFill>
                  <a:srgbClr val="7A7366"/>
                </a:solidFill>
                <a:latin typeface="Cambria"/>
                <a:cs typeface="Cambria"/>
              </a:rPr>
              <a:t>livelli</a:t>
            </a:r>
            <a:r>
              <a:rPr sz="1800" dirty="0">
                <a:solidFill>
                  <a:srgbClr val="7A7366"/>
                </a:solidFill>
                <a:latin typeface="Cambria"/>
                <a:cs typeface="Cambria"/>
              </a:rPr>
              <a:t>	</a:t>
            </a:r>
            <a:r>
              <a:rPr sz="1800" spc="55" dirty="0">
                <a:solidFill>
                  <a:srgbClr val="7A7366"/>
                </a:solidFill>
                <a:latin typeface="Cambria"/>
                <a:cs typeface="Cambria"/>
              </a:rPr>
              <a:t>di</a:t>
            </a:r>
            <a:r>
              <a:rPr sz="1800" dirty="0">
                <a:solidFill>
                  <a:srgbClr val="7A7366"/>
                </a:solidFill>
                <a:latin typeface="Cambria"/>
                <a:cs typeface="Cambria"/>
              </a:rPr>
              <a:t>	</a:t>
            </a:r>
            <a:r>
              <a:rPr sz="1800" spc="65" dirty="0">
                <a:solidFill>
                  <a:srgbClr val="7A7366"/>
                </a:solidFill>
                <a:latin typeface="Cambria"/>
                <a:cs typeface="Cambria"/>
              </a:rPr>
              <a:t>relazione</a:t>
            </a:r>
            <a:r>
              <a:rPr sz="1800" dirty="0">
                <a:solidFill>
                  <a:srgbClr val="7A7366"/>
                </a:solidFill>
                <a:latin typeface="Cambria"/>
                <a:cs typeface="Cambria"/>
              </a:rPr>
              <a:t>	</a:t>
            </a:r>
            <a:r>
              <a:rPr sz="1800" spc="70" dirty="0">
                <a:solidFill>
                  <a:srgbClr val="7A7366"/>
                </a:solidFill>
                <a:latin typeface="Cambria"/>
                <a:cs typeface="Cambria"/>
              </a:rPr>
              <a:t>interni</a:t>
            </a:r>
            <a:r>
              <a:rPr sz="1800" dirty="0">
                <a:solidFill>
                  <a:srgbClr val="7A7366"/>
                </a:solidFill>
                <a:latin typeface="Cambria"/>
                <a:cs typeface="Cambria"/>
              </a:rPr>
              <a:t>	</a:t>
            </a:r>
            <a:r>
              <a:rPr sz="1800" spc="50" dirty="0">
                <a:solidFill>
                  <a:srgbClr val="7A7366"/>
                </a:solidFill>
                <a:latin typeface="Cambria"/>
                <a:cs typeface="Cambria"/>
              </a:rPr>
              <a:t>ed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85" dirty="0">
                <a:solidFill>
                  <a:srgbClr val="7A7366"/>
                </a:solidFill>
                <a:latin typeface="Cambria"/>
                <a:cs typeface="Cambria"/>
              </a:rPr>
              <a:t>esterni.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Tuteliamo</a:t>
            </a:r>
            <a:r>
              <a:rPr spc="254" dirty="0"/>
              <a:t> </a:t>
            </a:r>
            <a:r>
              <a:rPr dirty="0"/>
              <a:t>i</a:t>
            </a:r>
            <a:r>
              <a:rPr spc="240" dirty="0"/>
              <a:t> </a:t>
            </a:r>
            <a:r>
              <a:rPr spc="85" dirty="0"/>
              <a:t>nostri</a:t>
            </a:r>
            <a:r>
              <a:rPr spc="240" dirty="0"/>
              <a:t> </a:t>
            </a:r>
            <a:r>
              <a:rPr spc="90" dirty="0"/>
              <a:t>dipendenti</a:t>
            </a:r>
            <a:r>
              <a:rPr spc="250" dirty="0"/>
              <a:t> </a:t>
            </a:r>
            <a:r>
              <a:rPr spc="60" dirty="0"/>
              <a:t>e</a:t>
            </a:r>
            <a:r>
              <a:rPr spc="245" dirty="0"/>
              <a:t> </a:t>
            </a:r>
            <a:r>
              <a:rPr dirty="0"/>
              <a:t>i</a:t>
            </a:r>
            <a:r>
              <a:rPr spc="240" dirty="0"/>
              <a:t> </a:t>
            </a:r>
            <a:r>
              <a:rPr spc="75" dirty="0"/>
              <a:t>collaboratori</a:t>
            </a:r>
            <a:r>
              <a:rPr spc="240" dirty="0"/>
              <a:t> </a:t>
            </a:r>
            <a:r>
              <a:rPr spc="120" dirty="0"/>
              <a:t>con</a:t>
            </a:r>
            <a:r>
              <a:rPr spc="265" dirty="0"/>
              <a:t> </a:t>
            </a:r>
            <a:r>
              <a:rPr spc="60" dirty="0"/>
              <a:t>elevati</a:t>
            </a:r>
            <a:r>
              <a:rPr spc="245" dirty="0"/>
              <a:t> </a:t>
            </a:r>
            <a:r>
              <a:rPr spc="120" dirty="0"/>
              <a:t>standard</a:t>
            </a:r>
            <a:r>
              <a:rPr spc="245" dirty="0"/>
              <a:t> </a:t>
            </a:r>
            <a:r>
              <a:rPr spc="60" dirty="0"/>
              <a:t>di </a:t>
            </a:r>
            <a:r>
              <a:rPr spc="95" dirty="0"/>
              <a:t>sicurezza</a:t>
            </a:r>
            <a:r>
              <a:rPr spc="325" dirty="0"/>
              <a:t> </a:t>
            </a:r>
            <a:r>
              <a:rPr spc="65" dirty="0"/>
              <a:t>offrendo</a:t>
            </a:r>
            <a:r>
              <a:rPr spc="315" dirty="0"/>
              <a:t> </a:t>
            </a:r>
            <a:r>
              <a:rPr spc="165" dirty="0"/>
              <a:t>a</a:t>
            </a:r>
            <a:r>
              <a:rPr spc="300" dirty="0"/>
              <a:t> </a:t>
            </a:r>
            <a:r>
              <a:rPr spc="85" dirty="0"/>
              <a:t>tutte</a:t>
            </a:r>
            <a:r>
              <a:rPr spc="335" dirty="0"/>
              <a:t> </a:t>
            </a:r>
            <a:r>
              <a:rPr spc="55" dirty="0"/>
              <a:t>le</a:t>
            </a:r>
            <a:r>
              <a:rPr spc="310" dirty="0"/>
              <a:t> </a:t>
            </a:r>
            <a:r>
              <a:rPr spc="70" dirty="0"/>
              <a:t>risorse</a:t>
            </a:r>
            <a:r>
              <a:rPr spc="315" dirty="0"/>
              <a:t> </a:t>
            </a:r>
            <a:r>
              <a:rPr spc="165" dirty="0"/>
              <a:t>umane</a:t>
            </a:r>
            <a:r>
              <a:rPr spc="285" dirty="0"/>
              <a:t> </a:t>
            </a:r>
            <a:r>
              <a:rPr spc="75" dirty="0"/>
              <a:t>del</a:t>
            </a:r>
            <a:r>
              <a:rPr spc="300" dirty="0"/>
              <a:t> </a:t>
            </a:r>
            <a:r>
              <a:rPr spc="114" dirty="0"/>
              <a:t>team</a:t>
            </a:r>
            <a:r>
              <a:rPr spc="325" dirty="0"/>
              <a:t> </a:t>
            </a:r>
            <a:r>
              <a:rPr spc="100" dirty="0"/>
              <a:t>la</a:t>
            </a:r>
            <a:r>
              <a:rPr spc="325" dirty="0"/>
              <a:t> </a:t>
            </a:r>
            <a:r>
              <a:rPr spc="80" dirty="0"/>
              <a:t>possibilità</a:t>
            </a:r>
            <a:r>
              <a:rPr spc="330" dirty="0"/>
              <a:t> </a:t>
            </a:r>
            <a:r>
              <a:rPr spc="60" dirty="0"/>
              <a:t>di </a:t>
            </a:r>
            <a:r>
              <a:rPr spc="85" dirty="0"/>
              <a:t>sentirsi</a:t>
            </a:r>
            <a:r>
              <a:rPr spc="200" dirty="0"/>
              <a:t> </a:t>
            </a:r>
            <a:r>
              <a:rPr spc="85" dirty="0"/>
              <a:t>parte</a:t>
            </a:r>
            <a:r>
              <a:rPr spc="170" dirty="0"/>
              <a:t> </a:t>
            </a:r>
            <a:r>
              <a:rPr spc="75" dirty="0"/>
              <a:t>attiva</a:t>
            </a:r>
            <a:r>
              <a:rPr spc="254" dirty="0"/>
              <a:t> </a:t>
            </a:r>
            <a:r>
              <a:rPr spc="80" dirty="0"/>
              <a:t>di</a:t>
            </a:r>
            <a:r>
              <a:rPr spc="155" dirty="0"/>
              <a:t> </a:t>
            </a:r>
            <a:r>
              <a:rPr spc="185" dirty="0"/>
              <a:t>una</a:t>
            </a:r>
            <a:r>
              <a:rPr spc="204" dirty="0"/>
              <a:t> </a:t>
            </a:r>
            <a:r>
              <a:rPr spc="85" dirty="0"/>
              <a:t>realtà</a:t>
            </a:r>
            <a:r>
              <a:rPr spc="200" dirty="0"/>
              <a:t> </a:t>
            </a:r>
            <a:r>
              <a:rPr spc="80" dirty="0"/>
              <a:t>di</a:t>
            </a:r>
            <a:r>
              <a:rPr spc="180" dirty="0"/>
              <a:t> </a:t>
            </a:r>
            <a:r>
              <a:rPr spc="125" dirty="0"/>
              <a:t>successo.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pc="125" dirty="0"/>
          </a:p>
          <a:p>
            <a:pPr marL="12700" algn="just">
              <a:lnSpc>
                <a:spcPct val="100000"/>
              </a:lnSpc>
            </a:pPr>
            <a:r>
              <a:rPr spc="135" dirty="0"/>
              <a:t>La</a:t>
            </a:r>
            <a:r>
              <a:rPr spc="420" dirty="0"/>
              <a:t>  </a:t>
            </a:r>
            <a:r>
              <a:rPr spc="95" dirty="0"/>
              <a:t>“Creazione</a:t>
            </a:r>
            <a:r>
              <a:rPr spc="409" dirty="0"/>
              <a:t>  </a:t>
            </a:r>
            <a:r>
              <a:rPr spc="75" dirty="0"/>
              <a:t>del</a:t>
            </a:r>
            <a:r>
              <a:rPr spc="409" dirty="0"/>
              <a:t>  </a:t>
            </a:r>
            <a:r>
              <a:rPr spc="85" dirty="0"/>
              <a:t>Valore</a:t>
            </a:r>
            <a:r>
              <a:rPr spc="420" dirty="0"/>
              <a:t>  </a:t>
            </a:r>
            <a:r>
              <a:rPr spc="95" dirty="0"/>
              <a:t>Condiviso”</a:t>
            </a:r>
            <a:r>
              <a:rPr spc="430" dirty="0"/>
              <a:t>  </a:t>
            </a:r>
            <a:r>
              <a:rPr spc="50" dirty="0"/>
              <a:t>è</a:t>
            </a:r>
            <a:r>
              <a:rPr spc="420" dirty="0"/>
              <a:t>  </a:t>
            </a:r>
            <a:r>
              <a:rPr spc="45" dirty="0"/>
              <a:t>l’obiettivo</a:t>
            </a:r>
            <a:r>
              <a:rPr spc="430" dirty="0"/>
              <a:t>  </a:t>
            </a:r>
            <a:r>
              <a:rPr spc="90" dirty="0"/>
              <a:t>principale</a:t>
            </a:r>
            <a:r>
              <a:rPr spc="425" dirty="0"/>
              <a:t>  </a:t>
            </a:r>
            <a:r>
              <a:rPr dirty="0"/>
              <a:t>e</a:t>
            </a:r>
          </a:p>
          <a:p>
            <a:pPr marL="12700" algn="just">
              <a:lnSpc>
                <a:spcPct val="100000"/>
              </a:lnSpc>
            </a:pPr>
            <a:r>
              <a:rPr spc="70" dirty="0"/>
              <a:t>distintivo</a:t>
            </a:r>
            <a:r>
              <a:rPr spc="240" dirty="0"/>
              <a:t> </a:t>
            </a:r>
            <a:r>
              <a:rPr spc="80" dirty="0"/>
              <a:t>della</a:t>
            </a:r>
            <a:r>
              <a:rPr spc="200" dirty="0"/>
              <a:t> </a:t>
            </a:r>
            <a:r>
              <a:rPr spc="250" dirty="0"/>
              <a:t>S.S.</a:t>
            </a:r>
            <a:r>
              <a:rPr spc="135" dirty="0"/>
              <a:t> </a:t>
            </a:r>
            <a:r>
              <a:rPr spc="80" dirty="0"/>
              <a:t>APPALTI.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pc="80" dirty="0"/>
          </a:p>
          <a:p>
            <a:pPr marL="12700" marR="9525" algn="just">
              <a:lnSpc>
                <a:spcPct val="100000"/>
              </a:lnSpc>
            </a:pPr>
            <a:r>
              <a:rPr spc="120" dirty="0"/>
              <a:t>Bilanciamo</a:t>
            </a:r>
            <a:r>
              <a:rPr spc="195" dirty="0"/>
              <a:t>  </a:t>
            </a:r>
            <a:r>
              <a:rPr spc="90" dirty="0"/>
              <a:t>economicità</a:t>
            </a:r>
            <a:r>
              <a:rPr spc="200" dirty="0"/>
              <a:t>  </a:t>
            </a:r>
            <a:r>
              <a:rPr spc="95" dirty="0"/>
              <a:t>ed</a:t>
            </a:r>
            <a:r>
              <a:rPr spc="195" dirty="0"/>
              <a:t>  </a:t>
            </a:r>
            <a:r>
              <a:rPr spc="85" dirty="0"/>
              <a:t>efficacia</a:t>
            </a:r>
            <a:r>
              <a:rPr spc="200" dirty="0"/>
              <a:t>  </a:t>
            </a:r>
            <a:r>
              <a:rPr spc="70" dirty="0"/>
              <a:t>dei</a:t>
            </a:r>
            <a:r>
              <a:rPr spc="175" dirty="0"/>
              <a:t>  </a:t>
            </a:r>
            <a:r>
              <a:rPr spc="90" dirty="0"/>
              <a:t>processi</a:t>
            </a:r>
            <a:r>
              <a:rPr spc="185" dirty="0"/>
              <a:t>  </a:t>
            </a:r>
            <a:r>
              <a:rPr spc="60" dirty="0"/>
              <a:t>per</a:t>
            </a:r>
            <a:r>
              <a:rPr spc="190" dirty="0"/>
              <a:t>  </a:t>
            </a:r>
            <a:r>
              <a:rPr spc="85" dirty="0"/>
              <a:t>garantire</a:t>
            </a:r>
            <a:r>
              <a:rPr spc="195" dirty="0"/>
              <a:t>  </a:t>
            </a:r>
            <a:r>
              <a:rPr spc="-25" dirty="0"/>
              <a:t>lo </a:t>
            </a:r>
            <a:r>
              <a:rPr spc="90" dirty="0"/>
              <a:t>sviluppo</a:t>
            </a:r>
            <a:r>
              <a:rPr spc="310" dirty="0"/>
              <a:t>   </a:t>
            </a:r>
            <a:r>
              <a:rPr spc="100" dirty="0"/>
              <a:t>futuro</a:t>
            </a:r>
            <a:r>
              <a:rPr spc="310" dirty="0"/>
              <a:t>   </a:t>
            </a:r>
            <a:r>
              <a:rPr spc="85" dirty="0"/>
              <a:t>della</a:t>
            </a:r>
            <a:r>
              <a:rPr spc="320" dirty="0"/>
              <a:t>   </a:t>
            </a:r>
            <a:r>
              <a:rPr spc="105" dirty="0"/>
              <a:t>nostra</a:t>
            </a:r>
            <a:r>
              <a:rPr spc="310" dirty="0"/>
              <a:t>   </a:t>
            </a:r>
            <a:r>
              <a:rPr spc="90" dirty="0"/>
              <a:t>organizzazione.</a:t>
            </a:r>
            <a:r>
              <a:rPr spc="310" dirty="0"/>
              <a:t>   </a:t>
            </a:r>
            <a:r>
              <a:rPr spc="80" dirty="0"/>
              <a:t>Valorizziamo</a:t>
            </a:r>
            <a:r>
              <a:rPr spc="315" dirty="0"/>
              <a:t>   </a:t>
            </a:r>
            <a:r>
              <a:rPr dirty="0"/>
              <a:t>e </a:t>
            </a:r>
            <a:r>
              <a:rPr spc="105" dirty="0"/>
              <a:t>premiamo</a:t>
            </a:r>
            <a:r>
              <a:rPr spc="180" dirty="0"/>
              <a:t> </a:t>
            </a:r>
            <a:r>
              <a:rPr spc="165" dirty="0"/>
              <a:t>a</a:t>
            </a:r>
            <a:r>
              <a:rPr spc="245" dirty="0"/>
              <a:t> </a:t>
            </a:r>
            <a:r>
              <a:rPr spc="80" dirty="0"/>
              <a:t>tutti</a:t>
            </a:r>
            <a:r>
              <a:rPr spc="275" dirty="0"/>
              <a:t> </a:t>
            </a:r>
            <a:r>
              <a:rPr dirty="0"/>
              <a:t>i</a:t>
            </a:r>
            <a:r>
              <a:rPr spc="245" dirty="0"/>
              <a:t> </a:t>
            </a:r>
            <a:r>
              <a:rPr dirty="0"/>
              <a:t>livelli</a:t>
            </a:r>
            <a:r>
              <a:rPr spc="275" dirty="0"/>
              <a:t> </a:t>
            </a:r>
            <a:r>
              <a:rPr dirty="0"/>
              <a:t>le</a:t>
            </a:r>
            <a:r>
              <a:rPr spc="235" dirty="0"/>
              <a:t> </a:t>
            </a:r>
            <a:r>
              <a:rPr spc="95" dirty="0"/>
              <a:t>performance</a:t>
            </a:r>
            <a:r>
              <a:rPr spc="180" dirty="0"/>
              <a:t> </a:t>
            </a:r>
            <a:r>
              <a:rPr spc="130" dirty="0"/>
              <a:t>che</a:t>
            </a:r>
            <a:r>
              <a:rPr spc="210" dirty="0"/>
              <a:t> </a:t>
            </a:r>
            <a:r>
              <a:rPr spc="100" dirty="0"/>
              <a:t>generano</a:t>
            </a:r>
            <a:r>
              <a:rPr spc="210" dirty="0"/>
              <a:t> </a:t>
            </a:r>
            <a:r>
              <a:rPr spc="70" dirty="0"/>
              <a:t>valore.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937" y="3289427"/>
            <a:ext cx="3571913" cy="315987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23770" y="1841449"/>
            <a:ext cx="14071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95"/>
              </a:spcBef>
            </a:pPr>
            <a:r>
              <a:rPr sz="3200" spc="250" dirty="0">
                <a:solidFill>
                  <a:srgbClr val="948546"/>
                </a:solidFill>
              </a:rPr>
              <a:t>LINEE </a:t>
            </a:r>
            <a:r>
              <a:rPr sz="3200" spc="315" dirty="0">
                <a:solidFill>
                  <a:srgbClr val="948546"/>
                </a:solidFill>
              </a:rPr>
              <a:t>GUIDA</a:t>
            </a:r>
            <a:endParaRPr sz="32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95"/>
            <a:ext cx="12192000" cy="14325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4654296" y="0"/>
                </a:moveTo>
                <a:lnTo>
                  <a:pt x="0" y="0"/>
                </a:lnTo>
                <a:lnTo>
                  <a:pt x="0" y="6858000"/>
                </a:lnTo>
                <a:lnTo>
                  <a:pt x="4654296" y="6858000"/>
                </a:lnTo>
                <a:lnTo>
                  <a:pt x="465429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9788" y="604519"/>
            <a:ext cx="1933575" cy="8375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indent="15240">
              <a:lnSpc>
                <a:spcPts val="3020"/>
              </a:lnSpc>
              <a:spcBef>
                <a:spcPts val="490"/>
              </a:spcBef>
            </a:pPr>
            <a:r>
              <a:rPr sz="2800" spc="185" dirty="0">
                <a:solidFill>
                  <a:srgbClr val="E8E2CE"/>
                </a:solidFill>
              </a:rPr>
              <a:t>ELEMENTI </a:t>
            </a:r>
            <a:r>
              <a:rPr sz="2800" spc="100" dirty="0">
                <a:solidFill>
                  <a:srgbClr val="E8E2CE"/>
                </a:solidFill>
              </a:rPr>
              <a:t>DISTINTIVI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4584" y="518159"/>
            <a:ext cx="6047232" cy="39532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9922" y="1931924"/>
            <a:ext cx="3246755" cy="2618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1700" spc="85" dirty="0">
                <a:solidFill>
                  <a:srgbClr val="FFFFFF"/>
                </a:solidFill>
                <a:latin typeface="Cambria"/>
                <a:cs typeface="Cambria"/>
              </a:rPr>
              <a:t>L’Impresa</a:t>
            </a:r>
            <a:r>
              <a:rPr sz="17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Cambria"/>
                <a:cs typeface="Cambria"/>
              </a:rPr>
              <a:t>si</a:t>
            </a:r>
            <a:r>
              <a:rPr sz="17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Cambria"/>
                <a:cs typeface="Cambria"/>
              </a:rPr>
              <a:t>distingue</a:t>
            </a:r>
            <a:r>
              <a:rPr sz="17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Cambria"/>
                <a:cs typeface="Cambria"/>
              </a:rPr>
              <a:t>per</a:t>
            </a:r>
            <a:r>
              <a:rPr sz="17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1700" spc="114" dirty="0">
                <a:solidFill>
                  <a:srgbClr val="FFFFFF"/>
                </a:solidFill>
                <a:latin typeface="Cambria"/>
                <a:cs typeface="Cambria"/>
              </a:rPr>
              <a:t>capacità</a:t>
            </a:r>
            <a:r>
              <a:rPr sz="17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7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17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Cambria"/>
                <a:cs typeface="Cambria"/>
              </a:rPr>
              <a:t>competenza</a:t>
            </a:r>
            <a:r>
              <a:rPr sz="17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nel trovare</a:t>
            </a:r>
            <a:r>
              <a:rPr sz="1700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Cambria"/>
                <a:cs typeface="Cambria"/>
              </a:rPr>
              <a:t>soluzioni</a:t>
            </a:r>
            <a:r>
              <a:rPr sz="17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progettazione</a:t>
            </a:r>
            <a:r>
              <a:rPr sz="17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185" dirty="0">
                <a:solidFill>
                  <a:srgbClr val="FFFFFF"/>
                </a:solidFill>
                <a:latin typeface="Cambria"/>
                <a:cs typeface="Cambria"/>
              </a:rPr>
              <a:t>su</a:t>
            </a:r>
            <a:r>
              <a:rPr sz="1700" spc="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Cambria"/>
                <a:cs typeface="Cambria"/>
              </a:rPr>
              <a:t>misura </a:t>
            </a:r>
            <a:r>
              <a:rPr sz="1700" spc="75" dirty="0">
                <a:solidFill>
                  <a:srgbClr val="FFFFFF"/>
                </a:solidFill>
                <a:latin typeface="Cambria"/>
                <a:cs typeface="Cambria"/>
              </a:rPr>
              <a:t>realizzando</a:t>
            </a:r>
            <a:r>
              <a:rPr sz="17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Cambria"/>
                <a:cs typeface="Cambria"/>
              </a:rPr>
              <a:t>così</a:t>
            </a:r>
            <a:r>
              <a:rPr sz="17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opere</a:t>
            </a:r>
            <a:r>
              <a:rPr sz="17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120" dirty="0">
                <a:solidFill>
                  <a:srgbClr val="FFFFFF"/>
                </a:solidFill>
                <a:latin typeface="Cambria"/>
                <a:cs typeface="Cambria"/>
              </a:rPr>
              <a:t>uniche </a:t>
            </a:r>
            <a:r>
              <a:rPr sz="1700" spc="114" dirty="0">
                <a:solidFill>
                  <a:srgbClr val="FFFFFF"/>
                </a:solidFill>
                <a:latin typeface="Cambria"/>
                <a:cs typeface="Cambria"/>
              </a:rPr>
              <a:t>con</a:t>
            </a:r>
            <a:r>
              <a:rPr sz="1700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il</a:t>
            </a:r>
            <a:r>
              <a:rPr sz="1700" spc="1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95" dirty="0">
                <a:solidFill>
                  <a:srgbClr val="FFFFFF"/>
                </a:solidFill>
                <a:latin typeface="Cambria"/>
                <a:cs typeface="Cambria"/>
              </a:rPr>
              <a:t>giusto</a:t>
            </a:r>
            <a:r>
              <a:rPr sz="1700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100" dirty="0">
                <a:solidFill>
                  <a:srgbClr val="FFFFFF"/>
                </a:solidFill>
                <a:latin typeface="Cambria"/>
                <a:cs typeface="Cambria"/>
              </a:rPr>
              <a:t>bilanciamento</a:t>
            </a:r>
            <a:r>
              <a:rPr sz="17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0" dirty="0">
                <a:solidFill>
                  <a:srgbClr val="FFFFFF"/>
                </a:solidFill>
                <a:latin typeface="Cambria"/>
                <a:cs typeface="Cambria"/>
              </a:rPr>
              <a:t>tra </a:t>
            </a:r>
            <a:r>
              <a:rPr sz="1700" dirty="0">
                <a:solidFill>
                  <a:srgbClr val="FFFFFF"/>
                </a:solidFill>
                <a:latin typeface="Cambria"/>
                <a:cs typeface="Cambria"/>
              </a:rPr>
              <a:t>gli</a:t>
            </a:r>
            <a:r>
              <a:rPr sz="1700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Cambria"/>
                <a:cs typeface="Cambria"/>
              </a:rPr>
              <a:t>elementi</a:t>
            </a:r>
            <a:r>
              <a:rPr sz="1700" spc="2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65" dirty="0">
                <a:solidFill>
                  <a:srgbClr val="FFFFFF"/>
                </a:solidFill>
                <a:latin typeface="Cambria"/>
                <a:cs typeface="Cambria"/>
              </a:rPr>
              <a:t>propri</a:t>
            </a:r>
            <a:r>
              <a:rPr sz="17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0" dirty="0">
                <a:solidFill>
                  <a:srgbClr val="FFFFFF"/>
                </a:solidFill>
                <a:latin typeface="Cambria"/>
                <a:cs typeface="Cambria"/>
              </a:rPr>
              <a:t>delle </a:t>
            </a:r>
            <a:r>
              <a:rPr sz="1700" spc="90" dirty="0">
                <a:solidFill>
                  <a:srgbClr val="FFFFFF"/>
                </a:solidFill>
                <a:latin typeface="Cambria"/>
                <a:cs typeface="Cambria"/>
              </a:rPr>
              <a:t>tendenze</a:t>
            </a:r>
            <a:r>
              <a:rPr sz="17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7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110" dirty="0">
                <a:solidFill>
                  <a:srgbClr val="FFFFFF"/>
                </a:solidFill>
                <a:latin typeface="Cambria"/>
                <a:cs typeface="Cambria"/>
              </a:rPr>
              <a:t>mercato,</a:t>
            </a:r>
            <a:r>
              <a:rPr sz="17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Cambria"/>
                <a:cs typeface="Cambria"/>
              </a:rPr>
              <a:t>le </a:t>
            </a:r>
            <a:r>
              <a:rPr sz="1700" spc="85" dirty="0">
                <a:solidFill>
                  <a:srgbClr val="FFFFFF"/>
                </a:solidFill>
                <a:latin typeface="Cambria"/>
                <a:cs typeface="Cambria"/>
              </a:rPr>
              <a:t>peculiarità</a:t>
            </a:r>
            <a:r>
              <a:rPr sz="1700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70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700" spc="185" dirty="0">
                <a:solidFill>
                  <a:srgbClr val="FFFFFF"/>
                </a:solidFill>
                <a:latin typeface="Cambria"/>
                <a:cs typeface="Cambria"/>
              </a:rPr>
              <a:t> un</a:t>
            </a:r>
            <a:r>
              <a:rPr sz="17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45" dirty="0">
                <a:solidFill>
                  <a:srgbClr val="FFFFFF"/>
                </a:solidFill>
                <a:latin typeface="Cambria"/>
                <a:cs typeface="Cambria"/>
              </a:rPr>
              <a:t>territorio</a:t>
            </a:r>
            <a:r>
              <a:rPr sz="1700" spc="2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5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700" spc="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Cambria"/>
                <a:cs typeface="Cambria"/>
              </a:rPr>
              <a:t>i </a:t>
            </a:r>
            <a:r>
              <a:rPr sz="1700" spc="85" dirty="0">
                <a:solidFill>
                  <a:srgbClr val="FFFFFF"/>
                </a:solidFill>
                <a:latin typeface="Cambria"/>
                <a:cs typeface="Cambria"/>
              </a:rPr>
              <a:t>bisogni</a:t>
            </a:r>
            <a:r>
              <a:rPr sz="1700" spc="1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80" dirty="0">
                <a:solidFill>
                  <a:srgbClr val="FFFFFF"/>
                </a:solidFill>
                <a:latin typeface="Cambria"/>
                <a:cs typeface="Cambria"/>
              </a:rPr>
              <a:t>della</a:t>
            </a:r>
            <a:r>
              <a:rPr sz="1700" spc="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Cambria"/>
                <a:cs typeface="Cambria"/>
              </a:rPr>
              <a:t>clientela.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563" y="5114290"/>
            <a:ext cx="320992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3025" algn="just">
              <a:lnSpc>
                <a:spcPct val="100000"/>
              </a:lnSpc>
              <a:spcBef>
                <a:spcPts val="105"/>
              </a:spcBef>
            </a:pPr>
            <a:r>
              <a:rPr sz="1600" spc="55" dirty="0">
                <a:solidFill>
                  <a:srgbClr val="E8E2CE"/>
                </a:solidFill>
                <a:latin typeface="Cambria"/>
                <a:cs typeface="Cambria"/>
              </a:rPr>
              <a:t>Costruire</a:t>
            </a:r>
            <a:r>
              <a:rPr sz="1600" spc="180" dirty="0">
                <a:solidFill>
                  <a:srgbClr val="E8E2CE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E8E2CE"/>
                </a:solidFill>
                <a:latin typeface="Cambria"/>
                <a:cs typeface="Cambria"/>
              </a:rPr>
              <a:t>l’Eccellenza</a:t>
            </a:r>
            <a:r>
              <a:rPr sz="1600" spc="215" dirty="0">
                <a:solidFill>
                  <a:srgbClr val="E8E2CE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E8E2CE"/>
                </a:solidFill>
                <a:latin typeface="Cambria"/>
                <a:cs typeface="Cambria"/>
              </a:rPr>
              <a:t>Attraverso </a:t>
            </a:r>
            <a:r>
              <a:rPr sz="1600" spc="20" dirty="0">
                <a:solidFill>
                  <a:srgbClr val="E8E2CE"/>
                </a:solidFill>
                <a:latin typeface="Cambria"/>
                <a:cs typeface="Cambria"/>
              </a:rPr>
              <a:t>l’Organizzazione,</a:t>
            </a:r>
            <a:r>
              <a:rPr sz="1600" spc="140" dirty="0">
                <a:solidFill>
                  <a:srgbClr val="E8E2CE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E8E2CE"/>
                </a:solidFill>
                <a:latin typeface="Cambria"/>
                <a:cs typeface="Cambria"/>
              </a:rPr>
              <a:t>la</a:t>
            </a:r>
            <a:r>
              <a:rPr sz="1600" spc="195" dirty="0">
                <a:solidFill>
                  <a:srgbClr val="E8E2CE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E8E2CE"/>
                </a:solidFill>
                <a:latin typeface="Cambria"/>
                <a:cs typeface="Cambria"/>
              </a:rPr>
              <a:t>Sostenibilità, </a:t>
            </a:r>
            <a:r>
              <a:rPr sz="1600" spc="65" dirty="0">
                <a:solidFill>
                  <a:srgbClr val="E8E2CE"/>
                </a:solidFill>
                <a:latin typeface="Cambria"/>
                <a:cs typeface="Cambria"/>
              </a:rPr>
              <a:t>la</a:t>
            </a:r>
            <a:r>
              <a:rPr sz="1600" spc="60" dirty="0">
                <a:solidFill>
                  <a:srgbClr val="E8E2CE"/>
                </a:solidFill>
                <a:latin typeface="Cambria"/>
                <a:cs typeface="Cambria"/>
              </a:rPr>
              <a:t> Sicurezza</a:t>
            </a:r>
            <a:r>
              <a:rPr sz="1600" spc="5" dirty="0">
                <a:solidFill>
                  <a:srgbClr val="E8E2CE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E8E2CE"/>
                </a:solidFill>
                <a:latin typeface="Cambria"/>
                <a:cs typeface="Cambria"/>
              </a:rPr>
              <a:t>e</a:t>
            </a:r>
            <a:r>
              <a:rPr sz="1600" spc="85" dirty="0">
                <a:solidFill>
                  <a:srgbClr val="E8E2CE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E8E2CE"/>
                </a:solidFill>
                <a:latin typeface="Cambria"/>
                <a:cs typeface="Cambria"/>
              </a:rPr>
              <a:t>il</a:t>
            </a:r>
            <a:r>
              <a:rPr sz="1600" spc="80" dirty="0">
                <a:solidFill>
                  <a:srgbClr val="E8E2CE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E8E2CE"/>
                </a:solidFill>
                <a:latin typeface="Cambria"/>
                <a:cs typeface="Cambria"/>
              </a:rPr>
              <a:t>Gioco</a:t>
            </a:r>
            <a:r>
              <a:rPr sz="1600" spc="40" dirty="0">
                <a:solidFill>
                  <a:srgbClr val="E8E2CE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E8E2CE"/>
                </a:solidFill>
                <a:latin typeface="Cambria"/>
                <a:cs typeface="Cambria"/>
              </a:rPr>
              <a:t>di</a:t>
            </a:r>
            <a:r>
              <a:rPr sz="1600" spc="55" dirty="0">
                <a:solidFill>
                  <a:srgbClr val="E8E2CE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E8E2CE"/>
                </a:solidFill>
                <a:latin typeface="Cambria"/>
                <a:cs typeface="Cambria"/>
              </a:rPr>
              <a:t>Squadra.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3578" y="4873244"/>
            <a:ext cx="588962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03885" algn="l"/>
                <a:tab pos="865505" algn="l"/>
                <a:tab pos="2185670" algn="l"/>
                <a:tab pos="2442210" algn="l"/>
                <a:tab pos="3158490" algn="l"/>
                <a:tab pos="4073525" algn="l"/>
                <a:tab pos="4326255" algn="l"/>
                <a:tab pos="5021580" algn="l"/>
                <a:tab pos="5707380" algn="l"/>
              </a:tabLst>
            </a:pPr>
            <a:r>
              <a:rPr sz="1500" i="1" spc="50" dirty="0">
                <a:solidFill>
                  <a:srgbClr val="4A4322"/>
                </a:solidFill>
                <a:latin typeface="Cambria"/>
                <a:cs typeface="Cambria"/>
              </a:rPr>
              <a:t>Oltre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95" dirty="0">
                <a:solidFill>
                  <a:srgbClr val="4A4322"/>
                </a:solidFill>
                <a:latin typeface="Cambria"/>
                <a:cs typeface="Cambria"/>
              </a:rPr>
              <a:t>a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135" dirty="0">
                <a:solidFill>
                  <a:srgbClr val="4A4322"/>
                </a:solidFill>
                <a:latin typeface="Cambria"/>
                <a:cs typeface="Cambria"/>
              </a:rPr>
              <a:t>COSTRUIRE,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-25" dirty="0">
                <a:solidFill>
                  <a:srgbClr val="4A4322"/>
                </a:solidFill>
                <a:latin typeface="Cambria"/>
                <a:cs typeface="Cambria"/>
              </a:rPr>
              <a:t>il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60" dirty="0">
                <a:solidFill>
                  <a:srgbClr val="4A4322"/>
                </a:solidFill>
                <a:latin typeface="Cambria"/>
                <a:cs typeface="Cambria"/>
              </a:rPr>
              <a:t>nostro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65" dirty="0">
                <a:solidFill>
                  <a:srgbClr val="4A4322"/>
                </a:solidFill>
                <a:latin typeface="Cambria"/>
                <a:cs typeface="Cambria"/>
              </a:rPr>
              <a:t>impegno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70" dirty="0">
                <a:solidFill>
                  <a:srgbClr val="4A4322"/>
                </a:solidFill>
                <a:latin typeface="Cambria"/>
                <a:cs typeface="Cambria"/>
              </a:rPr>
              <a:t>è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95" dirty="0">
                <a:solidFill>
                  <a:srgbClr val="4A4322"/>
                </a:solidFill>
                <a:latin typeface="Cambria"/>
                <a:cs typeface="Cambria"/>
              </a:rPr>
              <a:t>anche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50" dirty="0">
                <a:solidFill>
                  <a:srgbClr val="4A4322"/>
                </a:solidFill>
                <a:latin typeface="Cambria"/>
                <a:cs typeface="Cambria"/>
              </a:rPr>
              <a:t>quello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30" dirty="0">
                <a:solidFill>
                  <a:srgbClr val="4A4322"/>
                </a:solidFill>
                <a:latin typeface="Cambria"/>
                <a:cs typeface="Cambria"/>
              </a:rPr>
              <a:t>di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3578" y="5101538"/>
            <a:ext cx="5897245" cy="4851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1677035" algn="l"/>
                <a:tab pos="2286635" algn="l"/>
                <a:tab pos="2981960" algn="l"/>
                <a:tab pos="4268470" algn="l"/>
                <a:tab pos="5137150" algn="l"/>
              </a:tabLst>
            </a:pPr>
            <a:r>
              <a:rPr sz="1500" i="1" spc="130" dirty="0">
                <a:solidFill>
                  <a:srgbClr val="4A4322"/>
                </a:solidFill>
                <a:latin typeface="Cambria"/>
                <a:cs typeface="Cambria"/>
              </a:rPr>
              <a:t>COMUNICARE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75" dirty="0">
                <a:solidFill>
                  <a:srgbClr val="4A4322"/>
                </a:solidFill>
                <a:latin typeface="Cambria"/>
                <a:cs typeface="Cambria"/>
              </a:rPr>
              <a:t>delle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80" dirty="0">
                <a:solidFill>
                  <a:srgbClr val="4A4322"/>
                </a:solidFill>
                <a:latin typeface="Cambria"/>
                <a:cs typeface="Cambria"/>
              </a:rPr>
              <a:t>scelte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80" dirty="0">
                <a:solidFill>
                  <a:srgbClr val="4A4322"/>
                </a:solidFill>
                <a:latin typeface="Cambria"/>
                <a:cs typeface="Cambria"/>
              </a:rPr>
              <a:t>responsabili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80" dirty="0">
                <a:solidFill>
                  <a:srgbClr val="4A4322"/>
                </a:solidFill>
                <a:latin typeface="Cambria"/>
                <a:cs typeface="Cambria"/>
              </a:rPr>
              <a:t>fondate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70" dirty="0">
                <a:solidFill>
                  <a:srgbClr val="4A4322"/>
                </a:solidFill>
                <a:latin typeface="Cambria"/>
                <a:cs typeface="Cambria"/>
              </a:rPr>
              <a:t>sull’eco-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344930" algn="l"/>
                <a:tab pos="2640330" algn="l"/>
                <a:tab pos="3140075" algn="l"/>
                <a:tab pos="4228465" algn="l"/>
                <a:tab pos="5436235" algn="l"/>
              </a:tabLst>
            </a:pPr>
            <a:r>
              <a:rPr sz="1500" i="1" spc="70" dirty="0">
                <a:solidFill>
                  <a:srgbClr val="4A4322"/>
                </a:solidFill>
                <a:latin typeface="Cambria"/>
                <a:cs typeface="Cambria"/>
              </a:rPr>
              <a:t>sostenibilità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70" dirty="0">
                <a:solidFill>
                  <a:srgbClr val="4A4322"/>
                </a:solidFill>
                <a:latin typeface="Cambria"/>
                <a:cs typeface="Cambria"/>
              </a:rPr>
              <a:t>ambientale;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100" dirty="0">
                <a:solidFill>
                  <a:srgbClr val="4A4322"/>
                </a:solidFill>
                <a:latin typeface="Cambria"/>
                <a:cs typeface="Cambria"/>
              </a:rPr>
              <a:t>sul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50" dirty="0">
                <a:solidFill>
                  <a:srgbClr val="4A4322"/>
                </a:solidFill>
                <a:latin typeface="Cambria"/>
                <a:cs typeface="Cambria"/>
              </a:rPr>
              <a:t>risparmio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50" dirty="0">
                <a:solidFill>
                  <a:srgbClr val="4A4322"/>
                </a:solidFill>
                <a:latin typeface="Cambria"/>
                <a:cs typeface="Cambria"/>
              </a:rPr>
              <a:t>energetico;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	</a:t>
            </a:r>
            <a:r>
              <a:rPr sz="1500" i="1" spc="95" dirty="0">
                <a:solidFill>
                  <a:srgbClr val="4A4322"/>
                </a:solidFill>
                <a:latin typeface="Cambria"/>
                <a:cs typeface="Cambria"/>
              </a:rPr>
              <a:t>sulla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3578" y="5559348"/>
            <a:ext cx="589343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i="1" spc="95" dirty="0">
                <a:solidFill>
                  <a:srgbClr val="4A4322"/>
                </a:solidFill>
                <a:latin typeface="Cambria"/>
                <a:cs typeface="Cambria"/>
              </a:rPr>
              <a:t>sicurezza</a:t>
            </a:r>
            <a:r>
              <a:rPr sz="1500" i="1" spc="225" dirty="0">
                <a:solidFill>
                  <a:srgbClr val="4A4322"/>
                </a:solidFill>
                <a:latin typeface="Cambria"/>
                <a:cs typeface="Cambria"/>
              </a:rPr>
              <a:t> </a:t>
            </a:r>
            <a:r>
              <a:rPr sz="1500" i="1" spc="100" dirty="0">
                <a:solidFill>
                  <a:srgbClr val="4A4322"/>
                </a:solidFill>
                <a:latin typeface="Cambria"/>
                <a:cs typeface="Cambria"/>
              </a:rPr>
              <a:t>sismica;</a:t>
            </a:r>
            <a:r>
              <a:rPr sz="1500" i="1" spc="280" dirty="0">
                <a:solidFill>
                  <a:srgbClr val="4A4322"/>
                </a:solidFill>
                <a:latin typeface="Cambria"/>
                <a:cs typeface="Cambria"/>
              </a:rPr>
              <a:t> </a:t>
            </a:r>
            <a:r>
              <a:rPr sz="1500" i="1" spc="120" dirty="0">
                <a:solidFill>
                  <a:srgbClr val="4A4322"/>
                </a:solidFill>
                <a:latin typeface="Cambria"/>
                <a:cs typeface="Cambria"/>
              </a:rPr>
              <a:t>sui</a:t>
            </a:r>
            <a:r>
              <a:rPr sz="1500" i="1" spc="254" dirty="0">
                <a:solidFill>
                  <a:srgbClr val="4A4322"/>
                </a:solidFill>
                <a:latin typeface="Cambria"/>
                <a:cs typeface="Cambria"/>
              </a:rPr>
              <a:t> </a:t>
            </a:r>
            <a:r>
              <a:rPr sz="1500" i="1" spc="45" dirty="0">
                <a:solidFill>
                  <a:srgbClr val="4A4322"/>
                </a:solidFill>
                <a:latin typeface="Cambria"/>
                <a:cs typeface="Cambria"/>
              </a:rPr>
              <a:t>livelli</a:t>
            </a:r>
            <a:r>
              <a:rPr sz="1500" i="1" spc="265" dirty="0">
                <a:solidFill>
                  <a:srgbClr val="4A4322"/>
                </a:solidFill>
                <a:latin typeface="Cambria"/>
                <a:cs typeface="Cambria"/>
              </a:rPr>
              <a:t> </a:t>
            </a:r>
            <a:r>
              <a:rPr sz="1500" i="1" spc="85" dirty="0">
                <a:solidFill>
                  <a:srgbClr val="4A4322"/>
                </a:solidFill>
                <a:latin typeface="Cambria"/>
                <a:cs typeface="Cambria"/>
              </a:rPr>
              <a:t>di</a:t>
            </a:r>
            <a:r>
              <a:rPr sz="1500" i="1" spc="254" dirty="0">
                <a:solidFill>
                  <a:srgbClr val="4A4322"/>
                </a:solidFill>
                <a:latin typeface="Cambria"/>
                <a:cs typeface="Cambria"/>
              </a:rPr>
              <a:t> </a:t>
            </a:r>
            <a:r>
              <a:rPr sz="1500" i="1" spc="110" dirty="0">
                <a:solidFill>
                  <a:srgbClr val="4A4322"/>
                </a:solidFill>
                <a:latin typeface="Cambria"/>
                <a:cs typeface="Cambria"/>
              </a:rPr>
              <a:t>Design</a:t>
            </a:r>
            <a:r>
              <a:rPr sz="1500" i="1" spc="254" dirty="0">
                <a:solidFill>
                  <a:srgbClr val="4A4322"/>
                </a:solidFill>
                <a:latin typeface="Cambria"/>
                <a:cs typeface="Cambria"/>
              </a:rPr>
              <a:t> </a:t>
            </a:r>
            <a:r>
              <a:rPr sz="1500" i="1" spc="120" dirty="0">
                <a:solidFill>
                  <a:srgbClr val="4A4322"/>
                </a:solidFill>
                <a:latin typeface="Cambria"/>
                <a:cs typeface="Cambria"/>
              </a:rPr>
              <a:t>e</a:t>
            </a:r>
            <a:r>
              <a:rPr sz="1500" i="1" spc="245" dirty="0">
                <a:solidFill>
                  <a:srgbClr val="4A4322"/>
                </a:solidFill>
                <a:latin typeface="Cambria"/>
                <a:cs typeface="Cambria"/>
              </a:rPr>
              <a:t> </a:t>
            </a:r>
            <a:r>
              <a:rPr sz="1500" i="1" spc="75" dirty="0">
                <a:solidFill>
                  <a:srgbClr val="4A4322"/>
                </a:solidFill>
                <a:latin typeface="Cambria"/>
                <a:cs typeface="Cambria"/>
              </a:rPr>
              <a:t>Confort</a:t>
            </a:r>
            <a:r>
              <a:rPr sz="1500" i="1" spc="245" dirty="0">
                <a:solidFill>
                  <a:srgbClr val="4A4322"/>
                </a:solidFill>
                <a:latin typeface="Cambria"/>
                <a:cs typeface="Cambria"/>
              </a:rPr>
              <a:t> </a:t>
            </a:r>
            <a:r>
              <a:rPr sz="1500" i="1" spc="60" dirty="0">
                <a:solidFill>
                  <a:srgbClr val="4A4322"/>
                </a:solidFill>
                <a:latin typeface="Cambria"/>
                <a:cs typeface="Cambria"/>
              </a:rPr>
              <a:t>Abitativo</a:t>
            </a:r>
            <a:r>
              <a:rPr sz="1500" i="1" spc="280" dirty="0">
                <a:solidFill>
                  <a:srgbClr val="4A4322"/>
                </a:solidFill>
                <a:latin typeface="Cambria"/>
                <a:cs typeface="Cambria"/>
              </a:rPr>
              <a:t> </a:t>
            </a:r>
            <a:r>
              <a:rPr sz="1500" i="1" spc="120" dirty="0">
                <a:solidFill>
                  <a:srgbClr val="4A4322"/>
                </a:solidFill>
                <a:latin typeface="Cambria"/>
                <a:cs typeface="Cambria"/>
              </a:rPr>
              <a:t>e</a:t>
            </a:r>
            <a:r>
              <a:rPr sz="1500" i="1" spc="270" dirty="0">
                <a:solidFill>
                  <a:srgbClr val="4A4322"/>
                </a:solidFill>
                <a:latin typeface="Cambria"/>
                <a:cs typeface="Cambria"/>
              </a:rPr>
              <a:t> </a:t>
            </a:r>
            <a:r>
              <a:rPr sz="1500" i="1" spc="85" dirty="0">
                <a:solidFill>
                  <a:srgbClr val="4A4322"/>
                </a:solidFill>
                <a:latin typeface="Cambria"/>
                <a:cs typeface="Cambria"/>
              </a:rPr>
              <a:t>sui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500" i="1" spc="80" dirty="0">
                <a:solidFill>
                  <a:srgbClr val="4A4322"/>
                </a:solidFill>
                <a:latin typeface="Cambria"/>
                <a:cs typeface="Cambria"/>
              </a:rPr>
              <a:t>Servizi</a:t>
            </a:r>
            <a:r>
              <a:rPr sz="1500" i="1" spc="175" dirty="0">
                <a:solidFill>
                  <a:srgbClr val="4A4322"/>
                </a:solidFill>
                <a:latin typeface="Cambria"/>
                <a:cs typeface="Cambria"/>
              </a:rPr>
              <a:t> </a:t>
            </a:r>
            <a:r>
              <a:rPr sz="1500" i="1" dirty="0">
                <a:solidFill>
                  <a:srgbClr val="4A4322"/>
                </a:solidFill>
                <a:latin typeface="Cambria"/>
                <a:cs typeface="Cambria"/>
              </a:rPr>
              <a:t>Integrati</a:t>
            </a:r>
            <a:r>
              <a:rPr sz="1500" i="1" spc="345" dirty="0">
                <a:solidFill>
                  <a:srgbClr val="4A4322"/>
                </a:solidFill>
                <a:latin typeface="Cambria"/>
                <a:cs typeface="Cambria"/>
              </a:rPr>
              <a:t> </a:t>
            </a:r>
            <a:r>
              <a:rPr sz="1500" i="1" spc="120" dirty="0">
                <a:solidFill>
                  <a:srgbClr val="4A4322"/>
                </a:solidFill>
                <a:latin typeface="Cambria"/>
                <a:cs typeface="Cambria"/>
              </a:rPr>
              <a:t>e</a:t>
            </a:r>
            <a:r>
              <a:rPr sz="1500" i="1" spc="215" dirty="0">
                <a:solidFill>
                  <a:srgbClr val="4A4322"/>
                </a:solidFill>
                <a:latin typeface="Cambria"/>
                <a:cs typeface="Cambria"/>
              </a:rPr>
              <a:t> </a:t>
            </a:r>
            <a:r>
              <a:rPr sz="1500" i="1" spc="40" dirty="0">
                <a:solidFill>
                  <a:srgbClr val="4A4322"/>
                </a:solidFill>
                <a:latin typeface="Cambria"/>
                <a:cs typeface="Cambria"/>
              </a:rPr>
              <a:t>Digitali.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8670" y="364693"/>
            <a:ext cx="58477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05" dirty="0">
                <a:solidFill>
                  <a:srgbClr val="948546"/>
                </a:solidFill>
              </a:rPr>
              <a:t>IL</a:t>
            </a:r>
            <a:r>
              <a:rPr sz="2800" spc="135" dirty="0">
                <a:solidFill>
                  <a:srgbClr val="948546"/>
                </a:solidFill>
              </a:rPr>
              <a:t> </a:t>
            </a:r>
            <a:r>
              <a:rPr sz="2800" spc="260" dirty="0">
                <a:solidFill>
                  <a:srgbClr val="948546"/>
                </a:solidFill>
              </a:rPr>
              <a:t>NOSTRO</a:t>
            </a:r>
            <a:r>
              <a:rPr sz="2800" spc="170" dirty="0">
                <a:solidFill>
                  <a:srgbClr val="948546"/>
                </a:solidFill>
              </a:rPr>
              <a:t> </a:t>
            </a:r>
            <a:r>
              <a:rPr sz="2800" spc="270" dirty="0">
                <a:solidFill>
                  <a:srgbClr val="948546"/>
                </a:solidFill>
              </a:rPr>
              <a:t>MODELLO</a:t>
            </a:r>
            <a:r>
              <a:rPr sz="2800" spc="125" dirty="0">
                <a:solidFill>
                  <a:srgbClr val="948546"/>
                </a:solidFill>
              </a:rPr>
              <a:t> </a:t>
            </a:r>
            <a:r>
              <a:rPr sz="2800" spc="195" dirty="0">
                <a:solidFill>
                  <a:srgbClr val="948546"/>
                </a:solidFill>
              </a:rPr>
              <a:t>VINCENTE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" y="1048511"/>
            <a:ext cx="5248656" cy="5257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26860" y="1071752"/>
            <a:ext cx="5494020" cy="490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600" spc="125" dirty="0">
                <a:solidFill>
                  <a:srgbClr val="7A7366"/>
                </a:solidFill>
                <a:latin typeface="Cambria"/>
                <a:cs typeface="Cambria"/>
              </a:rPr>
              <a:t>Ogni</a:t>
            </a:r>
            <a:r>
              <a:rPr sz="1600" spc="8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95" dirty="0">
                <a:solidFill>
                  <a:srgbClr val="7A7366"/>
                </a:solidFill>
                <a:latin typeface="Cambria"/>
                <a:cs typeface="Cambria"/>
              </a:rPr>
              <a:t>nostra</a:t>
            </a:r>
            <a:r>
              <a:rPr sz="1600" spc="9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7A7366"/>
                </a:solidFill>
                <a:latin typeface="Cambria"/>
                <a:cs typeface="Cambria"/>
              </a:rPr>
              <a:t>grande</a:t>
            </a:r>
            <a:r>
              <a:rPr sz="1600" spc="10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55" dirty="0">
                <a:solidFill>
                  <a:srgbClr val="7A7366"/>
                </a:solidFill>
                <a:latin typeface="Cambria"/>
                <a:cs typeface="Cambria"/>
              </a:rPr>
              <a:t>realizzazione</a:t>
            </a:r>
            <a:r>
              <a:rPr sz="1600" spc="9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50" dirty="0">
                <a:solidFill>
                  <a:srgbClr val="7A7366"/>
                </a:solidFill>
                <a:latin typeface="Cambria"/>
                <a:cs typeface="Cambria"/>
              </a:rPr>
              <a:t>è</a:t>
            </a:r>
            <a:r>
              <a:rPr sz="1600" spc="10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dirty="0">
                <a:solidFill>
                  <a:srgbClr val="7A7366"/>
                </a:solidFill>
                <a:latin typeface="Cambria"/>
                <a:cs typeface="Cambria"/>
              </a:rPr>
              <a:t>il</a:t>
            </a:r>
            <a:r>
              <a:rPr sz="1600" spc="9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80" dirty="0">
                <a:solidFill>
                  <a:srgbClr val="7A7366"/>
                </a:solidFill>
                <a:latin typeface="Cambria"/>
                <a:cs typeface="Cambria"/>
              </a:rPr>
              <a:t>risultato</a:t>
            </a:r>
            <a:r>
              <a:rPr sz="1600" spc="9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70" dirty="0">
                <a:solidFill>
                  <a:srgbClr val="7A7366"/>
                </a:solidFill>
                <a:latin typeface="Cambria"/>
                <a:cs typeface="Cambria"/>
              </a:rPr>
              <a:t>di</a:t>
            </a:r>
            <a:r>
              <a:rPr sz="1600" spc="7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170" dirty="0">
                <a:solidFill>
                  <a:srgbClr val="7A7366"/>
                </a:solidFill>
                <a:latin typeface="Cambria"/>
                <a:cs typeface="Cambria"/>
              </a:rPr>
              <a:t>un</a:t>
            </a:r>
            <a:endParaRPr sz="16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z="1600" spc="75" dirty="0">
                <a:solidFill>
                  <a:srgbClr val="7A7366"/>
                </a:solidFill>
                <a:latin typeface="Cambria"/>
                <a:cs typeface="Cambria"/>
              </a:rPr>
              <a:t>modello</a:t>
            </a:r>
            <a:r>
              <a:rPr sz="1600" spc="8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7A7366"/>
                </a:solidFill>
                <a:latin typeface="Cambria"/>
                <a:cs typeface="Cambria"/>
              </a:rPr>
              <a:t>operativo</a:t>
            </a:r>
            <a:r>
              <a:rPr sz="1600" spc="125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120" dirty="0">
                <a:solidFill>
                  <a:srgbClr val="7A7366"/>
                </a:solidFill>
                <a:latin typeface="Cambria"/>
                <a:cs typeface="Cambria"/>
              </a:rPr>
              <a:t>che</a:t>
            </a:r>
            <a:r>
              <a:rPr sz="1600" spc="155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125" dirty="0">
                <a:solidFill>
                  <a:srgbClr val="7A7366"/>
                </a:solidFill>
                <a:latin typeface="Cambria"/>
                <a:cs typeface="Cambria"/>
              </a:rPr>
              <a:t>dà</a:t>
            </a:r>
            <a:r>
              <a:rPr sz="1600" spc="135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7A7366"/>
                </a:solidFill>
                <a:latin typeface="Cambria"/>
                <a:cs typeface="Cambria"/>
              </a:rPr>
              <a:t>forma</a:t>
            </a:r>
            <a:r>
              <a:rPr sz="1600" spc="17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7A7366"/>
                </a:solidFill>
                <a:latin typeface="Cambria"/>
                <a:cs typeface="Cambria"/>
              </a:rPr>
              <a:t>all’arte</a:t>
            </a:r>
            <a:r>
              <a:rPr sz="1600" spc="135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7A7366"/>
                </a:solidFill>
                <a:latin typeface="Cambria"/>
                <a:cs typeface="Cambria"/>
              </a:rPr>
              <a:t>del</a:t>
            </a:r>
            <a:r>
              <a:rPr sz="1600" spc="11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7A7366"/>
                </a:solidFill>
                <a:latin typeface="Cambria"/>
                <a:cs typeface="Cambria"/>
              </a:rPr>
              <a:t>costruire.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145" dirty="0">
                <a:solidFill>
                  <a:srgbClr val="7A7366"/>
                </a:solidFill>
                <a:latin typeface="Cambria"/>
                <a:cs typeface="Cambria"/>
              </a:rPr>
              <a:t>SSAPP</a:t>
            </a:r>
            <a:r>
              <a:rPr sz="1600" spc="215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150" dirty="0">
                <a:solidFill>
                  <a:srgbClr val="7A7366"/>
                </a:solidFill>
                <a:latin typeface="Cambria"/>
                <a:cs typeface="Cambria"/>
              </a:rPr>
              <a:t>ha</a:t>
            </a:r>
            <a:r>
              <a:rPr sz="1600" spc="204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7A7366"/>
                </a:solidFill>
                <a:latin typeface="Cambria"/>
                <a:cs typeface="Cambria"/>
              </a:rPr>
              <a:t>validato</a:t>
            </a:r>
            <a:r>
              <a:rPr sz="1600" spc="22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185" dirty="0">
                <a:solidFill>
                  <a:srgbClr val="7A7366"/>
                </a:solidFill>
                <a:latin typeface="Cambria"/>
                <a:cs typeface="Cambria"/>
              </a:rPr>
              <a:t>un</a:t>
            </a:r>
            <a:r>
              <a:rPr sz="1600" spc="20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7A7366"/>
                </a:solidFill>
                <a:latin typeface="Cambria"/>
                <a:cs typeface="Cambria"/>
              </a:rPr>
              <a:t>Modello</a:t>
            </a:r>
            <a:r>
              <a:rPr sz="1600" spc="22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150" dirty="0">
                <a:solidFill>
                  <a:srgbClr val="7A7366"/>
                </a:solidFill>
                <a:latin typeface="Cambria"/>
                <a:cs typeface="Cambria"/>
              </a:rPr>
              <a:t>Guida</a:t>
            </a:r>
            <a:r>
              <a:rPr sz="1600" spc="21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7A7366"/>
                </a:solidFill>
                <a:latin typeface="Cambria"/>
                <a:cs typeface="Cambria"/>
              </a:rPr>
              <a:t>di</a:t>
            </a:r>
            <a:r>
              <a:rPr sz="1600" spc="20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7A7366"/>
                </a:solidFill>
                <a:latin typeface="Cambria"/>
                <a:cs typeface="Cambria"/>
              </a:rPr>
              <a:t>Eccellenza</a:t>
            </a:r>
            <a:r>
              <a:rPr sz="1600" spc="215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7A7366"/>
                </a:solidFill>
                <a:latin typeface="Cambria"/>
                <a:cs typeface="Cambria"/>
              </a:rPr>
              <a:t>per </a:t>
            </a:r>
            <a:r>
              <a:rPr sz="1600" spc="60" dirty="0">
                <a:solidFill>
                  <a:srgbClr val="7A7366"/>
                </a:solidFill>
                <a:latin typeface="Cambria"/>
                <a:cs typeface="Cambria"/>
              </a:rPr>
              <a:t>validare</a:t>
            </a:r>
            <a:r>
              <a:rPr sz="1600" spc="204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7A7366"/>
                </a:solidFill>
                <a:latin typeface="Cambria"/>
                <a:cs typeface="Cambria"/>
              </a:rPr>
              <a:t>i</a:t>
            </a:r>
            <a:r>
              <a:rPr sz="1600" spc="17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7A7366"/>
                </a:solidFill>
                <a:latin typeface="Cambria"/>
                <a:cs typeface="Cambria"/>
              </a:rPr>
              <a:t>Processi</a:t>
            </a:r>
            <a:r>
              <a:rPr sz="1600" spc="185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7A7366"/>
                </a:solidFill>
                <a:latin typeface="Cambria"/>
                <a:cs typeface="Cambria"/>
              </a:rPr>
              <a:t>di</a:t>
            </a:r>
            <a:r>
              <a:rPr sz="1600" spc="17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100" dirty="0">
                <a:solidFill>
                  <a:srgbClr val="7A7366"/>
                </a:solidFill>
                <a:latin typeface="Cambria"/>
                <a:cs typeface="Cambria"/>
              </a:rPr>
              <a:t>Sicurezza,</a:t>
            </a:r>
            <a:r>
              <a:rPr sz="1600" spc="17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130" dirty="0">
                <a:solidFill>
                  <a:srgbClr val="7A7366"/>
                </a:solidFill>
                <a:latin typeface="Cambria"/>
                <a:cs typeface="Cambria"/>
              </a:rPr>
              <a:t>Qualità,</a:t>
            </a:r>
            <a:r>
              <a:rPr sz="1600" spc="17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7A7366"/>
                </a:solidFill>
                <a:latin typeface="Cambria"/>
                <a:cs typeface="Cambria"/>
              </a:rPr>
              <a:t>Sostenibilità</a:t>
            </a:r>
            <a:r>
              <a:rPr sz="1600" spc="16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7A7366"/>
                </a:solidFill>
                <a:latin typeface="Cambria"/>
                <a:cs typeface="Cambria"/>
              </a:rPr>
              <a:t>e </a:t>
            </a:r>
            <a:r>
              <a:rPr sz="1600" spc="90" dirty="0">
                <a:solidFill>
                  <a:srgbClr val="7A7366"/>
                </a:solidFill>
                <a:latin typeface="Cambria"/>
                <a:cs typeface="Cambria"/>
              </a:rPr>
              <a:t>Confort</a:t>
            </a:r>
            <a:r>
              <a:rPr sz="1600" spc="165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7A7366"/>
                </a:solidFill>
                <a:latin typeface="Cambria"/>
                <a:cs typeface="Cambria"/>
              </a:rPr>
              <a:t>Abitativo.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</a:pPr>
            <a:r>
              <a:rPr sz="1600" spc="70" dirty="0">
                <a:solidFill>
                  <a:srgbClr val="7A7366"/>
                </a:solidFill>
                <a:latin typeface="Cambria"/>
                <a:cs typeface="Cambria"/>
              </a:rPr>
              <a:t>Ingegnerizziamo</a:t>
            </a:r>
            <a:r>
              <a:rPr sz="1600" spc="375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7A7366"/>
                </a:solidFill>
                <a:latin typeface="Cambria"/>
                <a:cs typeface="Cambria"/>
              </a:rPr>
              <a:t>ogni</a:t>
            </a:r>
            <a:r>
              <a:rPr sz="1600" spc="33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7A7366"/>
                </a:solidFill>
                <a:latin typeface="Cambria"/>
                <a:cs typeface="Cambria"/>
              </a:rPr>
              <a:t>progetto</a:t>
            </a:r>
            <a:r>
              <a:rPr sz="1600" spc="345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114" dirty="0">
                <a:solidFill>
                  <a:srgbClr val="7A7366"/>
                </a:solidFill>
                <a:latin typeface="Cambria"/>
                <a:cs typeface="Cambria"/>
              </a:rPr>
              <a:t>con</a:t>
            </a:r>
            <a:r>
              <a:rPr sz="1600" spc="35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190" dirty="0">
                <a:solidFill>
                  <a:srgbClr val="7A7366"/>
                </a:solidFill>
                <a:latin typeface="Cambria"/>
                <a:cs typeface="Cambria"/>
              </a:rPr>
              <a:t>un</a:t>
            </a:r>
            <a:r>
              <a:rPr sz="1600" spc="35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95" dirty="0">
                <a:solidFill>
                  <a:srgbClr val="7A7366"/>
                </a:solidFill>
                <a:latin typeface="Cambria"/>
                <a:cs typeface="Cambria"/>
              </a:rPr>
              <a:t>flusso</a:t>
            </a:r>
            <a:r>
              <a:rPr sz="1600" spc="35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70" dirty="0">
                <a:solidFill>
                  <a:srgbClr val="7A7366"/>
                </a:solidFill>
                <a:latin typeface="Cambria"/>
                <a:cs typeface="Cambria"/>
              </a:rPr>
              <a:t>di</a:t>
            </a:r>
            <a:r>
              <a:rPr sz="1600" spc="35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7A7366"/>
                </a:solidFill>
                <a:latin typeface="Cambria"/>
                <a:cs typeface="Cambria"/>
              </a:rPr>
              <a:t>lavoro </a:t>
            </a:r>
            <a:r>
              <a:rPr sz="1600" spc="75" dirty="0">
                <a:solidFill>
                  <a:srgbClr val="7A7366"/>
                </a:solidFill>
                <a:latin typeface="Cambria"/>
                <a:cs typeface="Cambria"/>
              </a:rPr>
              <a:t>organizzato,</a:t>
            </a:r>
            <a:r>
              <a:rPr sz="1600" spc="290" dirty="0">
                <a:solidFill>
                  <a:srgbClr val="7A7366"/>
                </a:solidFill>
                <a:latin typeface="Cambria"/>
                <a:cs typeface="Cambria"/>
              </a:rPr>
              <a:t>    </a:t>
            </a:r>
            <a:r>
              <a:rPr sz="1600" spc="90" dirty="0">
                <a:solidFill>
                  <a:srgbClr val="7A7366"/>
                </a:solidFill>
                <a:latin typeface="Cambria"/>
                <a:cs typeface="Cambria"/>
              </a:rPr>
              <a:t>riducendo</a:t>
            </a:r>
            <a:r>
              <a:rPr sz="1600" spc="295" dirty="0">
                <a:solidFill>
                  <a:srgbClr val="7A7366"/>
                </a:solidFill>
                <a:latin typeface="Cambria"/>
                <a:cs typeface="Cambria"/>
              </a:rPr>
              <a:t>    </a:t>
            </a:r>
            <a:r>
              <a:rPr sz="1600" spc="90" dirty="0">
                <a:solidFill>
                  <a:srgbClr val="7A7366"/>
                </a:solidFill>
                <a:latin typeface="Cambria"/>
                <a:cs typeface="Cambria"/>
              </a:rPr>
              <a:t>sprechi</a:t>
            </a:r>
            <a:r>
              <a:rPr sz="1600" spc="290" dirty="0">
                <a:solidFill>
                  <a:srgbClr val="7A7366"/>
                </a:solidFill>
                <a:latin typeface="Cambria"/>
                <a:cs typeface="Cambria"/>
              </a:rPr>
              <a:t>    </a:t>
            </a:r>
            <a:r>
              <a:rPr sz="1600" spc="50" dirty="0">
                <a:solidFill>
                  <a:srgbClr val="7A7366"/>
                </a:solidFill>
                <a:latin typeface="Cambria"/>
                <a:cs typeface="Cambria"/>
              </a:rPr>
              <a:t>e</a:t>
            </a:r>
            <a:r>
              <a:rPr sz="1600" spc="300" dirty="0">
                <a:solidFill>
                  <a:srgbClr val="7A7366"/>
                </a:solidFill>
                <a:latin typeface="Cambria"/>
                <a:cs typeface="Cambria"/>
              </a:rPr>
              <a:t>    </a:t>
            </a:r>
            <a:r>
              <a:rPr sz="1600" spc="85" dirty="0">
                <a:solidFill>
                  <a:srgbClr val="7A7366"/>
                </a:solidFill>
                <a:latin typeface="Cambria"/>
                <a:cs typeface="Cambria"/>
              </a:rPr>
              <a:t>garantendo </a:t>
            </a:r>
            <a:r>
              <a:rPr sz="1600" spc="70" dirty="0">
                <a:solidFill>
                  <a:srgbClr val="7A7366"/>
                </a:solidFill>
                <a:latin typeface="Cambria"/>
                <a:cs typeface="Cambria"/>
              </a:rPr>
              <a:t>efficienza.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Cambria"/>
              <a:cs typeface="Cambria"/>
            </a:endParaRPr>
          </a:p>
          <a:p>
            <a:pPr marL="12700" marR="10160" algn="just">
              <a:lnSpc>
                <a:spcPct val="100000"/>
              </a:lnSpc>
            </a:pPr>
            <a:r>
              <a:rPr sz="1600" spc="120" dirty="0">
                <a:solidFill>
                  <a:srgbClr val="7A7366"/>
                </a:solidFill>
                <a:latin typeface="Cambria"/>
                <a:cs typeface="Cambria"/>
              </a:rPr>
              <a:t>La</a:t>
            </a:r>
            <a:r>
              <a:rPr sz="1600" spc="35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95" dirty="0">
                <a:solidFill>
                  <a:srgbClr val="7A7366"/>
                </a:solidFill>
                <a:latin typeface="Cambria"/>
                <a:cs typeface="Cambria"/>
              </a:rPr>
              <a:t>nostra</a:t>
            </a:r>
            <a:r>
              <a:rPr sz="1600" spc="36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65" dirty="0">
                <a:solidFill>
                  <a:srgbClr val="7A7366"/>
                </a:solidFill>
                <a:latin typeface="Cambria"/>
                <a:cs typeface="Cambria"/>
              </a:rPr>
              <a:t>visione</a:t>
            </a:r>
            <a:r>
              <a:rPr sz="1600" spc="37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75" dirty="0">
                <a:solidFill>
                  <a:srgbClr val="7A7366"/>
                </a:solidFill>
                <a:latin typeface="Cambria"/>
                <a:cs typeface="Cambria"/>
              </a:rPr>
              <a:t>orientata</a:t>
            </a:r>
            <a:r>
              <a:rPr sz="1600" spc="35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90" dirty="0">
                <a:solidFill>
                  <a:srgbClr val="7A7366"/>
                </a:solidFill>
                <a:latin typeface="Cambria"/>
                <a:cs typeface="Cambria"/>
              </a:rPr>
              <a:t>al</a:t>
            </a:r>
            <a:r>
              <a:rPr sz="1600" spc="36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90" dirty="0">
                <a:solidFill>
                  <a:srgbClr val="7A7366"/>
                </a:solidFill>
                <a:latin typeface="Cambria"/>
                <a:cs typeface="Cambria"/>
              </a:rPr>
              <a:t>futuro</a:t>
            </a:r>
            <a:r>
              <a:rPr sz="1600" spc="36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7A7366"/>
                </a:solidFill>
                <a:latin typeface="Cambria"/>
                <a:cs typeface="Cambria"/>
              </a:rPr>
              <a:t>si</a:t>
            </a:r>
            <a:r>
              <a:rPr sz="1600" spc="36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90" dirty="0">
                <a:solidFill>
                  <a:srgbClr val="7A7366"/>
                </a:solidFill>
                <a:latin typeface="Cambria"/>
                <a:cs typeface="Cambria"/>
              </a:rPr>
              <a:t>traduce </a:t>
            </a:r>
            <a:r>
              <a:rPr sz="1600" spc="55" dirty="0">
                <a:solidFill>
                  <a:srgbClr val="7A7366"/>
                </a:solidFill>
                <a:latin typeface="Cambria"/>
                <a:cs typeface="Cambria"/>
              </a:rPr>
              <a:t>nell’utilizzo</a:t>
            </a:r>
            <a:r>
              <a:rPr sz="1600" spc="18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65" dirty="0">
                <a:solidFill>
                  <a:srgbClr val="7A7366"/>
                </a:solidFill>
                <a:latin typeface="Cambria"/>
                <a:cs typeface="Cambria"/>
              </a:rPr>
              <a:t>di</a:t>
            </a:r>
            <a:r>
              <a:rPr sz="1600" spc="18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75" dirty="0">
                <a:solidFill>
                  <a:srgbClr val="7A7366"/>
                </a:solidFill>
                <a:latin typeface="Cambria"/>
                <a:cs typeface="Cambria"/>
              </a:rPr>
              <a:t>materiali</a:t>
            </a:r>
            <a:r>
              <a:rPr sz="1600" spc="18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60" dirty="0">
                <a:solidFill>
                  <a:srgbClr val="7A7366"/>
                </a:solidFill>
                <a:latin typeface="Cambria"/>
                <a:cs typeface="Cambria"/>
              </a:rPr>
              <a:t>e</a:t>
            </a:r>
            <a:r>
              <a:rPr sz="1600" spc="204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65" dirty="0">
                <a:solidFill>
                  <a:srgbClr val="7A7366"/>
                </a:solidFill>
                <a:latin typeface="Cambria"/>
                <a:cs typeface="Cambria"/>
              </a:rPr>
              <a:t>tecnologie</a:t>
            </a:r>
            <a:r>
              <a:rPr sz="1600" spc="21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75" dirty="0">
                <a:solidFill>
                  <a:srgbClr val="7A7366"/>
                </a:solidFill>
                <a:latin typeface="Cambria"/>
                <a:cs typeface="Cambria"/>
              </a:rPr>
              <a:t>sostenibili</a:t>
            </a:r>
            <a:r>
              <a:rPr sz="1600" spc="19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80" dirty="0">
                <a:solidFill>
                  <a:srgbClr val="7A7366"/>
                </a:solidFill>
                <a:latin typeface="Cambria"/>
                <a:cs typeface="Cambria"/>
              </a:rPr>
              <a:t>che </a:t>
            </a:r>
            <a:r>
              <a:rPr sz="1600" spc="90" dirty="0">
                <a:solidFill>
                  <a:srgbClr val="7A7366"/>
                </a:solidFill>
                <a:latin typeface="Cambria"/>
                <a:cs typeface="Cambria"/>
              </a:rPr>
              <a:t>contribuiscono</a:t>
            </a:r>
            <a:r>
              <a:rPr sz="1600" spc="34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140" dirty="0">
                <a:solidFill>
                  <a:srgbClr val="7A7366"/>
                </a:solidFill>
                <a:latin typeface="Cambria"/>
                <a:cs typeface="Cambria"/>
              </a:rPr>
              <a:t>a</a:t>
            </a:r>
            <a:r>
              <a:rPr sz="1600" spc="33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80" dirty="0">
                <a:solidFill>
                  <a:srgbClr val="7A7366"/>
                </a:solidFill>
                <a:latin typeface="Cambria"/>
                <a:cs typeface="Cambria"/>
              </a:rPr>
              <a:t>lasciare</a:t>
            </a:r>
            <a:r>
              <a:rPr sz="1600" spc="34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95" dirty="0">
                <a:solidFill>
                  <a:srgbClr val="7A7366"/>
                </a:solidFill>
                <a:latin typeface="Cambria"/>
                <a:cs typeface="Cambria"/>
              </a:rPr>
              <a:t>un’impronta</a:t>
            </a:r>
            <a:r>
              <a:rPr sz="1600" spc="33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65" dirty="0">
                <a:solidFill>
                  <a:srgbClr val="7A7366"/>
                </a:solidFill>
                <a:latin typeface="Cambria"/>
                <a:cs typeface="Cambria"/>
              </a:rPr>
              <a:t>positiva</a:t>
            </a:r>
            <a:r>
              <a:rPr sz="1600" spc="33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120" dirty="0">
                <a:solidFill>
                  <a:srgbClr val="7A7366"/>
                </a:solidFill>
                <a:latin typeface="Cambria"/>
                <a:cs typeface="Cambria"/>
              </a:rPr>
              <a:t>su </a:t>
            </a:r>
            <a:r>
              <a:rPr sz="1600" spc="90" dirty="0">
                <a:solidFill>
                  <a:srgbClr val="7A7366"/>
                </a:solidFill>
                <a:latin typeface="Cambria"/>
                <a:cs typeface="Cambria"/>
              </a:rPr>
              <a:t>società</a:t>
            </a:r>
            <a:r>
              <a:rPr sz="1600" spc="12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7A7366"/>
                </a:solidFill>
                <a:latin typeface="Cambria"/>
                <a:cs typeface="Cambria"/>
              </a:rPr>
              <a:t>e</a:t>
            </a:r>
            <a:r>
              <a:rPr sz="1600" spc="185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95" dirty="0">
                <a:solidFill>
                  <a:srgbClr val="7A7366"/>
                </a:solidFill>
                <a:latin typeface="Cambria"/>
                <a:cs typeface="Cambria"/>
              </a:rPr>
              <a:t>ambiente.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spc="85" dirty="0">
                <a:solidFill>
                  <a:srgbClr val="7A7366"/>
                </a:solidFill>
                <a:latin typeface="Cambria"/>
                <a:cs typeface="Cambria"/>
              </a:rPr>
              <a:t>L’armonia</a:t>
            </a:r>
            <a:r>
              <a:rPr sz="1600" spc="12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75" dirty="0">
                <a:solidFill>
                  <a:srgbClr val="7A7366"/>
                </a:solidFill>
                <a:latin typeface="Cambria"/>
                <a:cs typeface="Cambria"/>
              </a:rPr>
              <a:t>tra</a:t>
            </a:r>
            <a:r>
              <a:rPr sz="1600" spc="12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60" dirty="0">
                <a:solidFill>
                  <a:srgbClr val="7A7366"/>
                </a:solidFill>
                <a:latin typeface="Cambria"/>
                <a:cs typeface="Cambria"/>
              </a:rPr>
              <a:t>bellezza</a:t>
            </a:r>
            <a:r>
              <a:rPr sz="1600" spc="11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95" dirty="0">
                <a:solidFill>
                  <a:srgbClr val="7A7366"/>
                </a:solidFill>
                <a:latin typeface="Cambria"/>
                <a:cs typeface="Cambria"/>
              </a:rPr>
              <a:t>ed</a:t>
            </a:r>
            <a:r>
              <a:rPr sz="1600" spc="12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80" dirty="0">
                <a:solidFill>
                  <a:srgbClr val="7A7366"/>
                </a:solidFill>
                <a:latin typeface="Cambria"/>
                <a:cs typeface="Cambria"/>
              </a:rPr>
              <a:t>efficienza,</a:t>
            </a:r>
            <a:r>
              <a:rPr sz="1600" spc="12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114" dirty="0">
                <a:solidFill>
                  <a:srgbClr val="7A7366"/>
                </a:solidFill>
                <a:latin typeface="Cambria"/>
                <a:cs typeface="Cambria"/>
              </a:rPr>
              <a:t>unita</a:t>
            </a:r>
            <a:r>
              <a:rPr sz="1600" spc="12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80" dirty="0">
                <a:solidFill>
                  <a:srgbClr val="7A7366"/>
                </a:solidFill>
                <a:latin typeface="Cambria"/>
                <a:cs typeface="Cambria"/>
              </a:rPr>
              <a:t>all’uso</a:t>
            </a:r>
            <a:r>
              <a:rPr sz="1600" spc="114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50" dirty="0">
                <a:solidFill>
                  <a:srgbClr val="7A7366"/>
                </a:solidFill>
                <a:latin typeface="Cambria"/>
                <a:cs typeface="Cambria"/>
              </a:rPr>
              <a:t>di </a:t>
            </a:r>
            <a:r>
              <a:rPr sz="1600" spc="75" dirty="0">
                <a:solidFill>
                  <a:srgbClr val="7A7366"/>
                </a:solidFill>
                <a:latin typeface="Cambria"/>
                <a:cs typeface="Cambria"/>
              </a:rPr>
              <a:t>materiali</a:t>
            </a:r>
            <a:r>
              <a:rPr sz="1600" spc="36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60" dirty="0">
                <a:solidFill>
                  <a:srgbClr val="7A7366"/>
                </a:solidFill>
                <a:latin typeface="Cambria"/>
                <a:cs typeface="Cambria"/>
              </a:rPr>
              <a:t>pregiati</a:t>
            </a:r>
            <a:r>
              <a:rPr sz="1600" spc="37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60" dirty="0">
                <a:solidFill>
                  <a:srgbClr val="7A7366"/>
                </a:solidFill>
                <a:latin typeface="Cambria"/>
                <a:cs typeface="Cambria"/>
              </a:rPr>
              <a:t>e</a:t>
            </a:r>
            <a:r>
              <a:rPr sz="1600" spc="38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125" dirty="0">
                <a:solidFill>
                  <a:srgbClr val="7A7366"/>
                </a:solidFill>
                <a:latin typeface="Cambria"/>
                <a:cs typeface="Cambria"/>
              </a:rPr>
              <a:t>ad</a:t>
            </a:r>
            <a:r>
              <a:rPr sz="1600" spc="37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165" dirty="0">
                <a:solidFill>
                  <a:srgbClr val="7A7366"/>
                </a:solidFill>
                <a:latin typeface="Cambria"/>
                <a:cs typeface="Cambria"/>
              </a:rPr>
              <a:t>una</a:t>
            </a:r>
            <a:r>
              <a:rPr sz="1600" spc="37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7A7366"/>
                </a:solidFill>
                <a:latin typeface="Cambria"/>
                <a:cs typeface="Cambria"/>
              </a:rPr>
              <a:t>meticolosa</a:t>
            </a:r>
            <a:r>
              <a:rPr sz="1600" spc="37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114" dirty="0">
                <a:solidFill>
                  <a:srgbClr val="7A7366"/>
                </a:solidFill>
                <a:latin typeface="Cambria"/>
                <a:cs typeface="Cambria"/>
              </a:rPr>
              <a:t>cura</a:t>
            </a:r>
            <a:r>
              <a:rPr sz="1600" spc="37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45" dirty="0">
                <a:solidFill>
                  <a:srgbClr val="7A7366"/>
                </a:solidFill>
                <a:latin typeface="Cambria"/>
                <a:cs typeface="Cambria"/>
              </a:rPr>
              <a:t>dei </a:t>
            </a:r>
            <a:r>
              <a:rPr sz="1600" spc="80" dirty="0">
                <a:solidFill>
                  <a:srgbClr val="7A7366"/>
                </a:solidFill>
                <a:latin typeface="Cambria"/>
                <a:cs typeface="Cambria"/>
              </a:rPr>
              <a:t>dettagli,</a:t>
            </a:r>
            <a:r>
              <a:rPr sz="1600" spc="495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95" dirty="0">
                <a:solidFill>
                  <a:srgbClr val="7A7366"/>
                </a:solidFill>
                <a:latin typeface="Cambria"/>
                <a:cs typeface="Cambria"/>
              </a:rPr>
              <a:t>garantisce</a:t>
            </a:r>
            <a:r>
              <a:rPr sz="1600" spc="90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75" dirty="0">
                <a:solidFill>
                  <a:srgbClr val="7A7366"/>
                </a:solidFill>
                <a:latin typeface="Cambria"/>
                <a:cs typeface="Cambria"/>
              </a:rPr>
              <a:t>la  </a:t>
            </a:r>
            <a:r>
              <a:rPr sz="1600" spc="70" dirty="0">
                <a:solidFill>
                  <a:srgbClr val="7A7366"/>
                </a:solidFill>
                <a:latin typeface="Cambria"/>
                <a:cs typeface="Cambria"/>
              </a:rPr>
              <a:t>creazione</a:t>
            </a:r>
            <a:r>
              <a:rPr sz="1600" spc="7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70" dirty="0">
                <a:solidFill>
                  <a:srgbClr val="7A7366"/>
                </a:solidFill>
                <a:latin typeface="Cambria"/>
                <a:cs typeface="Cambria"/>
              </a:rPr>
              <a:t>di</a:t>
            </a:r>
            <a:r>
              <a:rPr sz="1600" spc="75" dirty="0">
                <a:solidFill>
                  <a:srgbClr val="7A7366"/>
                </a:solidFill>
                <a:latin typeface="Cambria"/>
                <a:cs typeface="Cambria"/>
              </a:rPr>
              <a:t>  </a:t>
            </a:r>
            <a:r>
              <a:rPr sz="1600" spc="85" dirty="0">
                <a:solidFill>
                  <a:srgbClr val="7A7366"/>
                </a:solidFill>
                <a:latin typeface="Cambria"/>
                <a:cs typeface="Cambria"/>
              </a:rPr>
              <a:t>spazi</a:t>
            </a:r>
            <a:r>
              <a:rPr sz="1600" spc="495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7A7366"/>
                </a:solidFill>
                <a:latin typeface="Cambria"/>
                <a:cs typeface="Cambria"/>
              </a:rPr>
              <a:t>funzionali</a:t>
            </a:r>
            <a:r>
              <a:rPr sz="1600" spc="470" dirty="0">
                <a:solidFill>
                  <a:srgbClr val="7A7366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7A7366"/>
                </a:solidFill>
                <a:latin typeface="Cambria"/>
                <a:cs typeface="Cambria"/>
              </a:rPr>
              <a:t>e </a:t>
            </a:r>
            <a:r>
              <a:rPr sz="1600" spc="55" dirty="0">
                <a:solidFill>
                  <a:srgbClr val="7A7366"/>
                </a:solidFill>
                <a:latin typeface="Cambria"/>
                <a:cs typeface="Cambria"/>
              </a:rPr>
              <a:t>confortevoli.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4816" y="1898904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192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0570" y="2308097"/>
            <a:ext cx="9142095" cy="340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400" b="1" spc="180" dirty="0">
                <a:solidFill>
                  <a:srgbClr val="948546"/>
                </a:solidFill>
                <a:latin typeface="Cambria"/>
                <a:cs typeface="Cambria"/>
              </a:rPr>
              <a:t>VISION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ts val="2395"/>
              </a:lnSpc>
              <a:tabLst>
                <a:tab pos="512445" algn="l"/>
                <a:tab pos="1619250" algn="l"/>
                <a:tab pos="2978785" algn="l"/>
                <a:tab pos="3811270" algn="l"/>
                <a:tab pos="4219575" algn="l"/>
                <a:tab pos="4853940" algn="l"/>
                <a:tab pos="6533515" algn="l"/>
                <a:tab pos="7332345" algn="l"/>
                <a:tab pos="8542655" algn="l"/>
              </a:tabLst>
            </a:pPr>
            <a:r>
              <a:rPr sz="2000" spc="114" dirty="0">
                <a:solidFill>
                  <a:srgbClr val="635843"/>
                </a:solidFill>
                <a:latin typeface="Cambria"/>
                <a:cs typeface="Cambria"/>
              </a:rPr>
              <a:t>La</a:t>
            </a:r>
            <a:r>
              <a:rPr sz="2000" dirty="0">
                <a:solidFill>
                  <a:srgbClr val="635843"/>
                </a:solidFill>
                <a:latin typeface="Cambria"/>
                <a:cs typeface="Cambria"/>
              </a:rPr>
              <a:t>	</a:t>
            </a:r>
            <a:r>
              <a:rPr sz="2000" spc="130" dirty="0">
                <a:solidFill>
                  <a:srgbClr val="635843"/>
                </a:solidFill>
                <a:latin typeface="Cambria"/>
                <a:cs typeface="Cambria"/>
              </a:rPr>
              <a:t>cultura</a:t>
            </a:r>
            <a:r>
              <a:rPr sz="2000" dirty="0">
                <a:solidFill>
                  <a:srgbClr val="635843"/>
                </a:solidFill>
                <a:latin typeface="Cambria"/>
                <a:cs typeface="Cambria"/>
              </a:rPr>
              <a:t>	</a:t>
            </a:r>
            <a:r>
              <a:rPr sz="2000" spc="95" dirty="0">
                <a:solidFill>
                  <a:srgbClr val="635843"/>
                </a:solidFill>
                <a:latin typeface="Cambria"/>
                <a:cs typeface="Cambria"/>
              </a:rPr>
              <a:t>aziendale</a:t>
            </a:r>
            <a:r>
              <a:rPr sz="2000" dirty="0">
                <a:solidFill>
                  <a:srgbClr val="635843"/>
                </a:solidFill>
                <a:latin typeface="Cambria"/>
                <a:cs typeface="Cambria"/>
              </a:rPr>
              <a:t>	</a:t>
            </a:r>
            <a:r>
              <a:rPr sz="2000" spc="65" dirty="0">
                <a:solidFill>
                  <a:srgbClr val="635843"/>
                </a:solidFill>
                <a:latin typeface="Cambria"/>
                <a:cs typeface="Cambria"/>
              </a:rPr>
              <a:t>trova</a:t>
            </a:r>
            <a:r>
              <a:rPr sz="2000" dirty="0">
                <a:solidFill>
                  <a:srgbClr val="635843"/>
                </a:solidFill>
                <a:latin typeface="Cambria"/>
                <a:cs typeface="Cambria"/>
              </a:rPr>
              <a:t>	</a:t>
            </a:r>
            <a:r>
              <a:rPr sz="2000" spc="35" dirty="0">
                <a:solidFill>
                  <a:srgbClr val="635843"/>
                </a:solidFill>
                <a:latin typeface="Cambria"/>
                <a:cs typeface="Cambria"/>
              </a:rPr>
              <a:t>le</a:t>
            </a:r>
            <a:r>
              <a:rPr sz="2000" dirty="0">
                <a:solidFill>
                  <a:srgbClr val="635843"/>
                </a:solidFill>
                <a:latin typeface="Cambria"/>
                <a:cs typeface="Cambria"/>
              </a:rPr>
              <a:t>	</a:t>
            </a:r>
            <a:r>
              <a:rPr sz="2000" spc="125" dirty="0">
                <a:solidFill>
                  <a:srgbClr val="635843"/>
                </a:solidFill>
                <a:latin typeface="Cambria"/>
                <a:cs typeface="Cambria"/>
              </a:rPr>
              <a:t>sue</a:t>
            </a:r>
            <a:r>
              <a:rPr sz="2000" dirty="0">
                <a:solidFill>
                  <a:srgbClr val="635843"/>
                </a:solidFill>
                <a:latin typeface="Cambria"/>
                <a:cs typeface="Cambria"/>
              </a:rPr>
              <a:t>	</a:t>
            </a:r>
            <a:r>
              <a:rPr sz="2000" spc="114" dirty="0">
                <a:solidFill>
                  <a:srgbClr val="635843"/>
                </a:solidFill>
                <a:latin typeface="Cambria"/>
                <a:cs typeface="Cambria"/>
              </a:rPr>
              <a:t>fondamenta</a:t>
            </a:r>
            <a:r>
              <a:rPr sz="2000" dirty="0">
                <a:solidFill>
                  <a:srgbClr val="635843"/>
                </a:solidFill>
                <a:latin typeface="Cambria"/>
                <a:cs typeface="Cambria"/>
              </a:rPr>
              <a:t>	</a:t>
            </a:r>
            <a:r>
              <a:rPr sz="2000" spc="90" dirty="0">
                <a:solidFill>
                  <a:srgbClr val="635843"/>
                </a:solidFill>
                <a:latin typeface="Cambria"/>
                <a:cs typeface="Cambria"/>
              </a:rPr>
              <a:t>nella</a:t>
            </a:r>
            <a:r>
              <a:rPr sz="2000" dirty="0">
                <a:solidFill>
                  <a:srgbClr val="635843"/>
                </a:solidFill>
                <a:latin typeface="Cambria"/>
                <a:cs typeface="Cambria"/>
              </a:rPr>
              <a:t>	</a:t>
            </a:r>
            <a:r>
              <a:rPr sz="2000" spc="120" dirty="0">
                <a:solidFill>
                  <a:srgbClr val="635843"/>
                </a:solidFill>
                <a:latin typeface="Cambria"/>
                <a:cs typeface="Cambria"/>
              </a:rPr>
              <a:t>“cultura</a:t>
            </a:r>
            <a:r>
              <a:rPr sz="2000" dirty="0">
                <a:solidFill>
                  <a:srgbClr val="635843"/>
                </a:solidFill>
                <a:latin typeface="Cambria"/>
                <a:cs typeface="Cambria"/>
              </a:rPr>
              <a:t>	</a:t>
            </a:r>
            <a:r>
              <a:rPr sz="2000" spc="80" dirty="0">
                <a:solidFill>
                  <a:srgbClr val="635843"/>
                </a:solidFill>
                <a:latin typeface="Cambria"/>
                <a:cs typeface="Cambria"/>
              </a:rPr>
              <a:t>della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90" dirty="0">
                <a:solidFill>
                  <a:srgbClr val="635843"/>
                </a:solidFill>
                <a:latin typeface="Cambria"/>
                <a:cs typeface="Cambria"/>
              </a:rPr>
              <a:t>collaborazione”</a:t>
            </a:r>
            <a:r>
              <a:rPr sz="2000" spc="29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2000" spc="28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635843"/>
                </a:solidFill>
                <a:latin typeface="Cambria"/>
                <a:cs typeface="Cambria"/>
              </a:rPr>
              <a:t>nei</a:t>
            </a:r>
            <a:r>
              <a:rPr sz="2000" spc="29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635843"/>
                </a:solidFill>
                <a:latin typeface="Cambria"/>
                <a:cs typeface="Cambria"/>
              </a:rPr>
              <a:t>pilastri</a:t>
            </a:r>
            <a:r>
              <a:rPr sz="2000" spc="29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635843"/>
                </a:solidFill>
                <a:latin typeface="Cambria"/>
                <a:cs typeface="Cambria"/>
              </a:rPr>
              <a:t>condivisi</a:t>
            </a:r>
            <a:r>
              <a:rPr sz="2000" spc="29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70" dirty="0">
                <a:solidFill>
                  <a:srgbClr val="635843"/>
                </a:solidFill>
                <a:latin typeface="Cambria"/>
                <a:cs typeface="Cambria"/>
              </a:rPr>
              <a:t>dei</a:t>
            </a:r>
            <a:r>
              <a:rPr sz="2000" spc="28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635843"/>
                </a:solidFill>
                <a:latin typeface="Cambria"/>
                <a:cs typeface="Cambria"/>
              </a:rPr>
              <a:t>valori</a:t>
            </a:r>
            <a:r>
              <a:rPr sz="2000" spc="29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2000" spc="28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635843"/>
                </a:solidFill>
                <a:latin typeface="Cambria"/>
                <a:cs typeface="Cambria"/>
              </a:rPr>
              <a:t>integrità,</a:t>
            </a:r>
            <a:r>
              <a:rPr sz="2000" spc="28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635843"/>
                </a:solidFill>
                <a:latin typeface="Cambria"/>
                <a:cs typeface="Cambria"/>
              </a:rPr>
              <a:t>innovazione,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spc="80" dirty="0">
                <a:solidFill>
                  <a:srgbClr val="635843"/>
                </a:solidFill>
                <a:latin typeface="Cambria"/>
                <a:cs typeface="Cambria"/>
              </a:rPr>
              <a:t>efficienza</a:t>
            </a:r>
            <a:r>
              <a:rPr sz="2000" spc="229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635843"/>
                </a:solidFill>
                <a:latin typeface="Cambria"/>
                <a:cs typeface="Cambria"/>
              </a:rPr>
              <a:t>ed</a:t>
            </a:r>
            <a:r>
              <a:rPr sz="2000" spc="22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95" dirty="0">
                <a:solidFill>
                  <a:srgbClr val="635843"/>
                </a:solidFill>
                <a:latin typeface="Cambria"/>
                <a:cs typeface="Cambria"/>
              </a:rPr>
              <a:t>eccellenza.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750"/>
              </a:spcBef>
            </a:pPr>
            <a:endParaRPr sz="2000">
              <a:latin typeface="Cambria"/>
              <a:cs typeface="Cambria"/>
            </a:endParaRPr>
          </a:p>
          <a:p>
            <a:pPr marL="12700">
              <a:lnSpc>
                <a:spcPts val="2875"/>
              </a:lnSpc>
            </a:pPr>
            <a:r>
              <a:rPr sz="2400" b="1" spc="195" dirty="0">
                <a:solidFill>
                  <a:srgbClr val="948546"/>
                </a:solidFill>
                <a:latin typeface="Cambria"/>
                <a:cs typeface="Cambria"/>
              </a:rPr>
              <a:t>MISSION</a:t>
            </a:r>
            <a:endParaRPr sz="2400">
              <a:latin typeface="Cambria"/>
              <a:cs typeface="Cambria"/>
            </a:endParaRPr>
          </a:p>
          <a:p>
            <a:pPr marL="12700" marR="5715" algn="just">
              <a:lnSpc>
                <a:spcPts val="2400"/>
              </a:lnSpc>
              <a:spcBef>
                <a:spcPts val="75"/>
              </a:spcBef>
            </a:pPr>
            <a:r>
              <a:rPr sz="2000" spc="130" dirty="0">
                <a:solidFill>
                  <a:srgbClr val="635843"/>
                </a:solidFill>
                <a:latin typeface="Cambria"/>
                <a:cs typeface="Cambria"/>
              </a:rPr>
              <a:t>Garantire</a:t>
            </a:r>
            <a:r>
              <a:rPr sz="2000" spc="310" dirty="0">
                <a:solidFill>
                  <a:srgbClr val="635843"/>
                </a:solidFill>
                <a:latin typeface="Cambria"/>
                <a:cs typeface="Cambria"/>
              </a:rPr>
              <a:t>    </a:t>
            </a:r>
            <a:r>
              <a:rPr sz="2000" spc="114" dirty="0">
                <a:solidFill>
                  <a:srgbClr val="635843"/>
                </a:solidFill>
                <a:latin typeface="Cambria"/>
                <a:cs typeface="Cambria"/>
              </a:rPr>
              <a:t>Soluzioni</a:t>
            </a:r>
            <a:r>
              <a:rPr sz="2000" spc="320" dirty="0">
                <a:solidFill>
                  <a:srgbClr val="635843"/>
                </a:solidFill>
                <a:latin typeface="Cambria"/>
                <a:cs typeface="Cambria"/>
              </a:rPr>
              <a:t>    </a:t>
            </a:r>
            <a:r>
              <a:rPr sz="2000" spc="75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2000" spc="310" dirty="0">
                <a:solidFill>
                  <a:srgbClr val="635843"/>
                </a:solidFill>
                <a:latin typeface="Cambria"/>
                <a:cs typeface="Cambria"/>
              </a:rPr>
              <a:t>    </a:t>
            </a:r>
            <a:r>
              <a:rPr sz="2000" spc="125" dirty="0">
                <a:solidFill>
                  <a:srgbClr val="635843"/>
                </a:solidFill>
                <a:latin typeface="Cambria"/>
                <a:cs typeface="Cambria"/>
              </a:rPr>
              <a:t>Eccellenza</a:t>
            </a:r>
            <a:r>
              <a:rPr sz="2000" spc="315" dirty="0">
                <a:solidFill>
                  <a:srgbClr val="635843"/>
                </a:solidFill>
                <a:latin typeface="Cambria"/>
                <a:cs typeface="Cambria"/>
              </a:rPr>
              <a:t>    </a:t>
            </a:r>
            <a:r>
              <a:rPr sz="2000" spc="90" dirty="0">
                <a:solidFill>
                  <a:srgbClr val="635843"/>
                </a:solidFill>
                <a:latin typeface="Cambria"/>
                <a:cs typeface="Cambria"/>
              </a:rPr>
              <a:t>attraverso</a:t>
            </a:r>
            <a:r>
              <a:rPr sz="2000" spc="305" dirty="0">
                <a:solidFill>
                  <a:srgbClr val="635843"/>
                </a:solidFill>
                <a:latin typeface="Cambria"/>
                <a:cs typeface="Cambria"/>
              </a:rPr>
              <a:t>    </a:t>
            </a:r>
            <a:r>
              <a:rPr sz="2000" spc="60" dirty="0">
                <a:solidFill>
                  <a:srgbClr val="635843"/>
                </a:solidFill>
                <a:latin typeface="Cambria"/>
                <a:cs typeface="Cambria"/>
              </a:rPr>
              <a:t>le</a:t>
            </a:r>
            <a:r>
              <a:rPr sz="2000" spc="310" dirty="0">
                <a:solidFill>
                  <a:srgbClr val="635843"/>
                </a:solidFill>
                <a:latin typeface="Cambria"/>
                <a:cs typeface="Cambria"/>
              </a:rPr>
              <a:t>    </a:t>
            </a:r>
            <a:r>
              <a:rPr sz="2000" spc="110" dirty="0">
                <a:solidFill>
                  <a:srgbClr val="635843"/>
                </a:solidFill>
                <a:latin typeface="Cambria"/>
                <a:cs typeface="Cambria"/>
              </a:rPr>
              <a:t>Competenze </a:t>
            </a:r>
            <a:r>
              <a:rPr sz="2000" spc="100" dirty="0">
                <a:solidFill>
                  <a:srgbClr val="635843"/>
                </a:solidFill>
                <a:latin typeface="Cambria"/>
                <a:cs typeface="Cambria"/>
              </a:rPr>
              <a:t>Ingegneristiche</a:t>
            </a:r>
            <a:r>
              <a:rPr sz="2000" spc="459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2000" spc="45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50" dirty="0">
                <a:solidFill>
                  <a:srgbClr val="635843"/>
                </a:solidFill>
                <a:latin typeface="Cambria"/>
                <a:cs typeface="Cambria"/>
              </a:rPr>
              <a:t>le</a:t>
            </a:r>
            <a:r>
              <a:rPr sz="2000" spc="42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635843"/>
                </a:solidFill>
                <a:latin typeface="Cambria"/>
                <a:cs typeface="Cambria"/>
              </a:rPr>
              <a:t>Esperienze</a:t>
            </a:r>
            <a:r>
              <a:rPr sz="2000" spc="459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635843"/>
                </a:solidFill>
                <a:latin typeface="Cambria"/>
                <a:cs typeface="Cambria"/>
              </a:rPr>
              <a:t>Professionali</a:t>
            </a:r>
            <a:r>
              <a:rPr sz="2000" spc="47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635843"/>
                </a:solidFill>
                <a:latin typeface="Cambria"/>
                <a:cs typeface="Cambria"/>
              </a:rPr>
              <a:t>Tecniche;</a:t>
            </a:r>
            <a:r>
              <a:rPr sz="2000" spc="46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635843"/>
                </a:solidFill>
                <a:latin typeface="Cambria"/>
                <a:cs typeface="Cambria"/>
              </a:rPr>
              <a:t>l’uso</a:t>
            </a:r>
            <a:r>
              <a:rPr sz="2000" spc="44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2000" spc="459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635843"/>
                </a:solidFill>
                <a:latin typeface="Cambria"/>
                <a:cs typeface="Cambria"/>
              </a:rPr>
              <a:t>Materiali </a:t>
            </a:r>
            <a:r>
              <a:rPr sz="2000" spc="75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2000" spc="23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60" dirty="0">
                <a:solidFill>
                  <a:srgbClr val="635843"/>
                </a:solidFill>
                <a:latin typeface="Cambria"/>
                <a:cs typeface="Cambria"/>
              </a:rPr>
              <a:t>Pregio;</a:t>
            </a:r>
            <a:r>
              <a:rPr sz="2000" spc="25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635843"/>
                </a:solidFill>
                <a:latin typeface="Cambria"/>
                <a:cs typeface="Cambria"/>
              </a:rPr>
              <a:t>la</a:t>
            </a:r>
            <a:r>
              <a:rPr sz="2000" spc="23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635843"/>
                </a:solidFill>
                <a:latin typeface="Cambria"/>
                <a:cs typeface="Cambria"/>
              </a:rPr>
              <a:t>Ricerca</a:t>
            </a:r>
            <a:r>
              <a:rPr sz="2000" spc="23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2000" spc="23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65" dirty="0">
                <a:solidFill>
                  <a:srgbClr val="635843"/>
                </a:solidFill>
                <a:latin typeface="Cambria"/>
                <a:cs typeface="Cambria"/>
              </a:rPr>
              <a:t>lo</a:t>
            </a:r>
            <a:r>
              <a:rPr sz="2000" spc="254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120" dirty="0">
                <a:solidFill>
                  <a:srgbClr val="635843"/>
                </a:solidFill>
                <a:latin typeface="Cambria"/>
                <a:cs typeface="Cambria"/>
              </a:rPr>
              <a:t>Sviluppo</a:t>
            </a:r>
            <a:r>
              <a:rPr sz="2000" spc="254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635843"/>
                </a:solidFill>
                <a:latin typeface="Cambria"/>
                <a:cs typeface="Cambria"/>
              </a:rPr>
              <a:t>di</a:t>
            </a:r>
            <a:r>
              <a:rPr sz="2000" spc="24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635843"/>
                </a:solidFill>
                <a:latin typeface="Cambria"/>
                <a:cs typeface="Cambria"/>
              </a:rPr>
              <a:t>nuovi</a:t>
            </a:r>
            <a:r>
              <a:rPr sz="2000" spc="24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635843"/>
                </a:solidFill>
                <a:latin typeface="Cambria"/>
                <a:cs typeface="Cambria"/>
              </a:rPr>
              <a:t>Modelli</a:t>
            </a:r>
            <a:r>
              <a:rPr sz="2000" spc="23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635843"/>
                </a:solidFill>
                <a:latin typeface="Cambria"/>
                <a:cs typeface="Cambria"/>
              </a:rPr>
              <a:t>Abitativi</a:t>
            </a:r>
            <a:r>
              <a:rPr sz="2000" spc="25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2000" spc="23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635843"/>
                </a:solidFill>
                <a:latin typeface="Cambria"/>
                <a:cs typeface="Cambria"/>
              </a:rPr>
              <a:t>Residenziali</a:t>
            </a:r>
            <a:endParaRPr sz="2000">
              <a:latin typeface="Cambria"/>
              <a:cs typeface="Cambria"/>
            </a:endParaRPr>
          </a:p>
          <a:p>
            <a:pPr marL="12700" algn="just">
              <a:lnSpc>
                <a:spcPts val="2325"/>
              </a:lnSpc>
            </a:pPr>
            <a:r>
              <a:rPr sz="2000" spc="135" dirty="0">
                <a:solidFill>
                  <a:srgbClr val="635843"/>
                </a:solidFill>
                <a:latin typeface="Cambria"/>
                <a:cs typeface="Cambria"/>
              </a:rPr>
              <a:t>che</a:t>
            </a:r>
            <a:r>
              <a:rPr sz="2000" spc="21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635843"/>
                </a:solidFill>
                <a:latin typeface="Cambria"/>
                <a:cs typeface="Cambria"/>
              </a:rPr>
              <a:t>comprendono</a:t>
            </a:r>
            <a:r>
              <a:rPr sz="2000" spc="30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635843"/>
                </a:solidFill>
                <a:latin typeface="Cambria"/>
                <a:cs typeface="Cambria"/>
              </a:rPr>
              <a:t>anche</a:t>
            </a:r>
            <a:r>
              <a:rPr sz="2000" spc="23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85" dirty="0">
                <a:solidFill>
                  <a:srgbClr val="635843"/>
                </a:solidFill>
                <a:latin typeface="Cambria"/>
                <a:cs typeface="Cambria"/>
              </a:rPr>
              <a:t>l’Innovazione</a:t>
            </a:r>
            <a:r>
              <a:rPr sz="2000" spc="25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100" dirty="0">
                <a:solidFill>
                  <a:srgbClr val="635843"/>
                </a:solidFill>
                <a:latin typeface="Cambria"/>
                <a:cs typeface="Cambria"/>
              </a:rPr>
              <a:t>Digitale</a:t>
            </a:r>
            <a:r>
              <a:rPr sz="2000" spc="23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2000" spc="18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110" dirty="0">
                <a:solidFill>
                  <a:srgbClr val="635843"/>
                </a:solidFill>
                <a:latin typeface="Cambria"/>
                <a:cs typeface="Cambria"/>
              </a:rPr>
              <a:t>la</a:t>
            </a:r>
            <a:r>
              <a:rPr sz="2000" spc="21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2000" spc="80" dirty="0">
                <a:solidFill>
                  <a:srgbClr val="635843"/>
                </a:solidFill>
                <a:latin typeface="Cambria"/>
                <a:cs typeface="Cambria"/>
              </a:rPr>
              <a:t>Bioedilizia.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7109" y="460628"/>
            <a:ext cx="17868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04" dirty="0">
                <a:solidFill>
                  <a:srgbClr val="948546"/>
                </a:solidFill>
                <a:latin typeface="Cambria"/>
                <a:cs typeface="Cambria"/>
              </a:rPr>
              <a:t>FILOSOFIA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7109" y="948004"/>
            <a:ext cx="9956165" cy="758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10"/>
              </a:spcBef>
            </a:pPr>
            <a:r>
              <a:rPr sz="1600" i="1" spc="125" dirty="0">
                <a:solidFill>
                  <a:srgbClr val="635843"/>
                </a:solidFill>
                <a:latin typeface="Cambria"/>
                <a:cs typeface="Cambria"/>
              </a:rPr>
              <a:t>La</a:t>
            </a:r>
            <a:r>
              <a:rPr sz="1600" i="1" spc="22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90" dirty="0">
                <a:solidFill>
                  <a:srgbClr val="635843"/>
                </a:solidFill>
                <a:latin typeface="Cambria"/>
                <a:cs typeface="Cambria"/>
              </a:rPr>
              <a:t>nostra</a:t>
            </a:r>
            <a:r>
              <a:rPr sz="1600" i="1" spc="229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90" dirty="0">
                <a:solidFill>
                  <a:srgbClr val="635843"/>
                </a:solidFill>
                <a:latin typeface="Cambria"/>
                <a:cs typeface="Cambria"/>
              </a:rPr>
              <a:t>visione</a:t>
            </a:r>
            <a:r>
              <a:rPr sz="1600" i="1" spc="26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105" dirty="0">
                <a:solidFill>
                  <a:srgbClr val="635843"/>
                </a:solidFill>
                <a:latin typeface="Cambria"/>
                <a:cs typeface="Cambria"/>
              </a:rPr>
              <a:t>guarda</a:t>
            </a:r>
            <a:r>
              <a:rPr sz="1600" i="1" spc="22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80" dirty="0">
                <a:solidFill>
                  <a:srgbClr val="635843"/>
                </a:solidFill>
                <a:latin typeface="Cambria"/>
                <a:cs typeface="Cambria"/>
              </a:rPr>
              <a:t>al</a:t>
            </a:r>
            <a:r>
              <a:rPr sz="1600" i="1" spc="21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65" dirty="0">
                <a:solidFill>
                  <a:srgbClr val="635843"/>
                </a:solidFill>
                <a:latin typeface="Cambria"/>
                <a:cs typeface="Cambria"/>
              </a:rPr>
              <a:t>futuro</a:t>
            </a:r>
            <a:r>
              <a:rPr sz="1600" i="1" spc="24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150" dirty="0">
                <a:solidFill>
                  <a:srgbClr val="635843"/>
                </a:solidFill>
                <a:latin typeface="Cambria"/>
                <a:cs typeface="Cambria"/>
              </a:rPr>
              <a:t>ed</a:t>
            </a:r>
            <a:r>
              <a:rPr sz="1600" i="1" spc="24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80" dirty="0">
                <a:solidFill>
                  <a:srgbClr val="635843"/>
                </a:solidFill>
                <a:latin typeface="Cambria"/>
                <a:cs typeface="Cambria"/>
              </a:rPr>
              <a:t>incarna</a:t>
            </a:r>
            <a:r>
              <a:rPr sz="1600" i="1" spc="229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635843"/>
                </a:solidFill>
                <a:latin typeface="Cambria"/>
                <a:cs typeface="Cambria"/>
              </a:rPr>
              <a:t>ciò</a:t>
            </a:r>
            <a:r>
              <a:rPr sz="1600" i="1" spc="28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155" dirty="0">
                <a:solidFill>
                  <a:srgbClr val="635843"/>
                </a:solidFill>
                <a:latin typeface="Cambria"/>
                <a:cs typeface="Cambria"/>
              </a:rPr>
              <a:t>a</a:t>
            </a:r>
            <a:r>
              <a:rPr sz="1600" i="1" spc="22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70" dirty="0">
                <a:solidFill>
                  <a:srgbClr val="635843"/>
                </a:solidFill>
                <a:latin typeface="Cambria"/>
                <a:cs typeface="Cambria"/>
              </a:rPr>
              <a:t>cui</a:t>
            </a:r>
            <a:r>
              <a:rPr sz="1600" i="1" spc="22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90" dirty="0">
                <a:solidFill>
                  <a:srgbClr val="635843"/>
                </a:solidFill>
                <a:latin typeface="Cambria"/>
                <a:cs typeface="Cambria"/>
              </a:rPr>
              <a:t>aspiriamo</a:t>
            </a:r>
            <a:r>
              <a:rPr sz="1600" i="1" spc="24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125" dirty="0">
                <a:solidFill>
                  <a:srgbClr val="635843"/>
                </a:solidFill>
                <a:latin typeface="Cambria"/>
                <a:cs typeface="Cambria"/>
              </a:rPr>
              <a:t>e</a:t>
            </a:r>
            <a:r>
              <a:rPr sz="1600" i="1" spc="23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75" dirty="0">
                <a:solidFill>
                  <a:srgbClr val="635843"/>
                </a:solidFill>
                <a:latin typeface="Cambria"/>
                <a:cs typeface="Cambria"/>
              </a:rPr>
              <a:t>la</a:t>
            </a:r>
            <a:r>
              <a:rPr sz="1600" i="1" spc="22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90" dirty="0">
                <a:solidFill>
                  <a:srgbClr val="635843"/>
                </a:solidFill>
                <a:latin typeface="Cambria"/>
                <a:cs typeface="Cambria"/>
              </a:rPr>
              <a:t>responsabilità</a:t>
            </a:r>
            <a:r>
              <a:rPr sz="1600" i="1" spc="23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114" dirty="0">
                <a:solidFill>
                  <a:srgbClr val="635843"/>
                </a:solidFill>
                <a:latin typeface="Cambria"/>
                <a:cs typeface="Cambria"/>
              </a:rPr>
              <a:t>che</a:t>
            </a:r>
            <a:r>
              <a:rPr sz="1600" i="1" spc="26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120" dirty="0">
                <a:solidFill>
                  <a:srgbClr val="635843"/>
                </a:solidFill>
                <a:latin typeface="Cambria"/>
                <a:cs typeface="Cambria"/>
              </a:rPr>
              <a:t>assumiamo </a:t>
            </a:r>
            <a:r>
              <a:rPr sz="1600" i="1" spc="90" dirty="0">
                <a:solidFill>
                  <a:srgbClr val="635843"/>
                </a:solidFill>
                <a:latin typeface="Cambria"/>
                <a:cs typeface="Cambria"/>
              </a:rPr>
              <a:t>come</a:t>
            </a:r>
            <a:r>
              <a:rPr sz="1600" i="1" spc="229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85" dirty="0">
                <a:solidFill>
                  <a:srgbClr val="635843"/>
                </a:solidFill>
                <a:latin typeface="Cambria"/>
                <a:cs typeface="Cambria"/>
              </a:rPr>
              <a:t>gruppo.</a:t>
            </a:r>
            <a:r>
              <a:rPr sz="1600" i="1" spc="22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85" dirty="0">
                <a:solidFill>
                  <a:srgbClr val="635843"/>
                </a:solidFill>
                <a:latin typeface="Cambria"/>
                <a:cs typeface="Cambria"/>
              </a:rPr>
              <a:t>Diamo</a:t>
            </a:r>
            <a:r>
              <a:rPr sz="1600" i="1" spc="229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85" dirty="0">
                <a:solidFill>
                  <a:srgbClr val="635843"/>
                </a:solidFill>
                <a:latin typeface="Cambria"/>
                <a:cs typeface="Cambria"/>
              </a:rPr>
              <a:t>forma</a:t>
            </a:r>
            <a:r>
              <a:rPr sz="1600" i="1" spc="22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80" dirty="0">
                <a:solidFill>
                  <a:srgbClr val="635843"/>
                </a:solidFill>
                <a:latin typeface="Cambria"/>
                <a:cs typeface="Cambria"/>
              </a:rPr>
              <a:t>al</a:t>
            </a:r>
            <a:r>
              <a:rPr sz="1600" i="1" spc="23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110" dirty="0">
                <a:solidFill>
                  <a:srgbClr val="635843"/>
                </a:solidFill>
                <a:latin typeface="Cambria"/>
                <a:cs typeface="Cambria"/>
              </a:rPr>
              <a:t>domani</a:t>
            </a:r>
            <a:r>
              <a:rPr sz="1600" i="1" spc="21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110" dirty="0">
                <a:solidFill>
                  <a:srgbClr val="635843"/>
                </a:solidFill>
                <a:latin typeface="Cambria"/>
                <a:cs typeface="Cambria"/>
              </a:rPr>
              <a:t>prendendo</a:t>
            </a:r>
            <a:r>
              <a:rPr sz="1600" i="1" spc="254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155" dirty="0">
                <a:solidFill>
                  <a:srgbClr val="635843"/>
                </a:solidFill>
                <a:latin typeface="Cambria"/>
                <a:cs typeface="Cambria"/>
              </a:rPr>
              <a:t>a</a:t>
            </a:r>
            <a:r>
              <a:rPr sz="1600" i="1" spc="21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70" dirty="0">
                <a:solidFill>
                  <a:srgbClr val="635843"/>
                </a:solidFill>
                <a:latin typeface="Cambria"/>
                <a:cs typeface="Cambria"/>
              </a:rPr>
              <a:t>cuore</a:t>
            </a:r>
            <a:r>
              <a:rPr sz="1600" i="1" spc="229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55" dirty="0">
                <a:solidFill>
                  <a:srgbClr val="635843"/>
                </a:solidFill>
                <a:latin typeface="Cambria"/>
                <a:cs typeface="Cambria"/>
              </a:rPr>
              <a:t>ogni</a:t>
            </a:r>
            <a:r>
              <a:rPr sz="1600" i="1" spc="21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50" dirty="0">
                <a:solidFill>
                  <a:srgbClr val="635843"/>
                </a:solidFill>
                <a:latin typeface="Cambria"/>
                <a:cs typeface="Cambria"/>
              </a:rPr>
              <a:t>progetto,</a:t>
            </a:r>
            <a:r>
              <a:rPr sz="1600" i="1" spc="254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90" dirty="0">
                <a:solidFill>
                  <a:srgbClr val="635843"/>
                </a:solidFill>
                <a:latin typeface="Cambria"/>
                <a:cs typeface="Cambria"/>
              </a:rPr>
              <a:t>considerandolo</a:t>
            </a:r>
            <a:r>
              <a:rPr sz="1600" i="1" spc="254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120" dirty="0">
                <a:solidFill>
                  <a:srgbClr val="635843"/>
                </a:solidFill>
                <a:latin typeface="Cambria"/>
                <a:cs typeface="Cambria"/>
              </a:rPr>
              <a:t>un</a:t>
            </a:r>
            <a:r>
              <a:rPr sz="1600" i="1" spc="24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-10" dirty="0">
                <a:solidFill>
                  <a:srgbClr val="635843"/>
                </a:solidFill>
                <a:latin typeface="Cambria"/>
                <a:cs typeface="Cambria"/>
              </a:rPr>
              <a:t>contributo </a:t>
            </a:r>
            <a:r>
              <a:rPr sz="1600" i="1" dirty="0">
                <a:solidFill>
                  <a:srgbClr val="635843"/>
                </a:solidFill>
                <a:latin typeface="Cambria"/>
                <a:cs typeface="Cambria"/>
              </a:rPr>
              <a:t>attivo</a:t>
            </a:r>
            <a:r>
              <a:rPr sz="1600" i="1" spc="29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155" dirty="0">
                <a:solidFill>
                  <a:srgbClr val="635843"/>
                </a:solidFill>
                <a:latin typeface="Cambria"/>
                <a:cs typeface="Cambria"/>
              </a:rPr>
              <a:t>a</a:t>
            </a:r>
            <a:r>
              <a:rPr sz="1600" i="1" spc="17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70" dirty="0">
                <a:solidFill>
                  <a:srgbClr val="635843"/>
                </a:solidFill>
                <a:latin typeface="Cambria"/>
                <a:cs typeface="Cambria"/>
              </a:rPr>
              <a:t>beneficio</a:t>
            </a:r>
            <a:r>
              <a:rPr sz="1600" i="1" spc="195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90" dirty="0">
                <a:solidFill>
                  <a:srgbClr val="635843"/>
                </a:solidFill>
                <a:latin typeface="Cambria"/>
                <a:cs typeface="Cambria"/>
              </a:rPr>
              <a:t>della</a:t>
            </a:r>
            <a:r>
              <a:rPr sz="1600" i="1" spc="210" dirty="0">
                <a:solidFill>
                  <a:srgbClr val="635843"/>
                </a:solidFill>
                <a:latin typeface="Cambria"/>
                <a:cs typeface="Cambria"/>
              </a:rPr>
              <a:t> </a:t>
            </a:r>
            <a:r>
              <a:rPr sz="1600" i="1" spc="70" dirty="0">
                <a:solidFill>
                  <a:srgbClr val="635843"/>
                </a:solidFill>
                <a:latin typeface="Cambria"/>
                <a:cs typeface="Cambria"/>
              </a:rPr>
              <a:t>società.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6527" y="2401823"/>
            <a:ext cx="359664" cy="32887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272" rIns="0" bIns="0" rtlCol="0">
            <a:spAutoFit/>
          </a:bodyPr>
          <a:lstStyle/>
          <a:p>
            <a:pPr marL="1605280" marR="5080" indent="-866140">
              <a:lnSpc>
                <a:spcPts val="3460"/>
              </a:lnSpc>
              <a:spcBef>
                <a:spcPts val="525"/>
              </a:spcBef>
            </a:pPr>
            <a:r>
              <a:rPr sz="3200" spc="315" dirty="0">
                <a:solidFill>
                  <a:srgbClr val="948546"/>
                </a:solidFill>
              </a:rPr>
              <a:t>GOVERNANCE</a:t>
            </a:r>
            <a:r>
              <a:rPr sz="3200" spc="305" dirty="0">
                <a:solidFill>
                  <a:srgbClr val="948546"/>
                </a:solidFill>
              </a:rPr>
              <a:t> </a:t>
            </a:r>
            <a:r>
              <a:rPr sz="3200" spc="204" dirty="0">
                <a:solidFill>
                  <a:srgbClr val="948546"/>
                </a:solidFill>
              </a:rPr>
              <a:t>MULTILIVELLO,</a:t>
            </a:r>
            <a:r>
              <a:rPr sz="3200" spc="220" dirty="0">
                <a:solidFill>
                  <a:srgbClr val="948546"/>
                </a:solidFill>
              </a:rPr>
              <a:t> </a:t>
            </a:r>
            <a:r>
              <a:rPr sz="3200" spc="204" dirty="0">
                <a:solidFill>
                  <a:srgbClr val="948546"/>
                </a:solidFill>
              </a:rPr>
              <a:t>INNOVAZIONE</a:t>
            </a:r>
            <a:r>
              <a:rPr sz="3200" spc="265" dirty="0">
                <a:solidFill>
                  <a:srgbClr val="948546"/>
                </a:solidFill>
              </a:rPr>
              <a:t> </a:t>
            </a:r>
            <a:r>
              <a:rPr sz="3200" spc="405" dirty="0">
                <a:solidFill>
                  <a:srgbClr val="948546"/>
                </a:solidFill>
              </a:rPr>
              <a:t>E </a:t>
            </a:r>
            <a:r>
              <a:rPr sz="3200" spc="235" dirty="0">
                <a:solidFill>
                  <a:srgbClr val="948546"/>
                </a:solidFill>
              </a:rPr>
              <a:t>SVILUPPO</a:t>
            </a:r>
            <a:r>
              <a:rPr sz="3200" spc="240" dirty="0">
                <a:solidFill>
                  <a:srgbClr val="948546"/>
                </a:solidFill>
              </a:rPr>
              <a:t> </a:t>
            </a:r>
            <a:r>
              <a:rPr sz="3200" spc="285" dirty="0">
                <a:solidFill>
                  <a:srgbClr val="948546"/>
                </a:solidFill>
              </a:rPr>
              <a:t>CONDIVISO</a:t>
            </a:r>
            <a:r>
              <a:rPr sz="3200" spc="215" dirty="0">
                <a:solidFill>
                  <a:srgbClr val="948546"/>
                </a:solidFill>
              </a:rPr>
              <a:t> </a:t>
            </a:r>
            <a:r>
              <a:rPr sz="3200" spc="455" dirty="0">
                <a:solidFill>
                  <a:srgbClr val="948546"/>
                </a:solidFill>
              </a:rPr>
              <a:t>E</a:t>
            </a:r>
            <a:r>
              <a:rPr sz="3200" spc="254" dirty="0">
                <a:solidFill>
                  <a:srgbClr val="948546"/>
                </a:solidFill>
              </a:rPr>
              <a:t> </a:t>
            </a:r>
            <a:r>
              <a:rPr sz="3200" spc="175" dirty="0">
                <a:solidFill>
                  <a:srgbClr val="948546"/>
                </a:solidFill>
              </a:rPr>
              <a:t>PARTECIPATO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0984" y="2218943"/>
            <a:ext cx="5964935" cy="3723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1116</Words>
  <Application>Microsoft Office PowerPoint</Application>
  <PresentationFormat>Widescreen</PresentationFormat>
  <Paragraphs>124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Calibri</vt:lpstr>
      <vt:lpstr>Cambria</vt:lpstr>
      <vt:lpstr>Franklin Gothic Medium</vt:lpstr>
      <vt:lpstr>Office Theme</vt:lpstr>
      <vt:lpstr>Presentazione standard di PowerPoint</vt:lpstr>
      <vt:lpstr>CHI SIAMO</vt:lpstr>
      <vt:lpstr>CORPORATE VALUES</vt:lpstr>
      <vt:lpstr>Presentazione standard di PowerPoint</vt:lpstr>
      <vt:lpstr>LINEE GUIDA</vt:lpstr>
      <vt:lpstr>ELEMENTI DISTINTIVI</vt:lpstr>
      <vt:lpstr>IL NOSTRO MODELLO VINCENTE</vt:lpstr>
      <vt:lpstr>FILOSOFIA</vt:lpstr>
      <vt:lpstr>GOVERNANCE MULTILIVELLO, INNOVAZIONE E SVILUPPO CONDIVISO E PARTECIPATO</vt:lpstr>
      <vt:lpstr>Presentazione standard di PowerPoint</vt:lpstr>
      <vt:lpstr>GOVERNANCE</vt:lpstr>
      <vt:lpstr>TEAM TECNICO</vt:lpstr>
      <vt:lpstr>INNOVAZIONE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Utente</dc:creator>
  <cp:lastModifiedBy>Utente</cp:lastModifiedBy>
  <cp:revision>5</cp:revision>
  <dcterms:created xsi:type="dcterms:W3CDTF">2024-10-22T07:47:46Z</dcterms:created>
  <dcterms:modified xsi:type="dcterms:W3CDTF">2025-07-09T16:03:23Z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2024-10-22T00:00:00Z</vt:filetime>
  </property>
  <property fmtid="{D5CDD505-2E9C-101B-9397-08002B2CF9AE}" pid="5" name="Producer">
    <vt:lpwstr>www.ilovepdf.com</vt:lpwstr>
  </property>
</Properties>
</file>